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6"/>
  </p:notesMasterIdLst>
  <p:sldIdLst>
    <p:sldId id="256" r:id="rId3"/>
    <p:sldId id="320" r:id="rId4"/>
    <p:sldId id="321" r:id="rId5"/>
    <p:sldId id="273" r:id="rId6"/>
    <p:sldId id="322" r:id="rId7"/>
    <p:sldId id="257" r:id="rId8"/>
    <p:sldId id="275" r:id="rId9"/>
    <p:sldId id="317" r:id="rId10"/>
    <p:sldId id="323" r:id="rId11"/>
    <p:sldId id="276" r:id="rId12"/>
    <p:sldId id="280" r:id="rId13"/>
    <p:sldId id="318" r:id="rId14"/>
    <p:sldId id="264" r:id="rId15"/>
    <p:sldId id="319" r:id="rId16"/>
    <p:sldId id="286" r:id="rId17"/>
    <p:sldId id="288" r:id="rId18"/>
    <p:sldId id="308" r:id="rId19"/>
    <p:sldId id="295" r:id="rId20"/>
    <p:sldId id="310" r:id="rId21"/>
    <p:sldId id="313" r:id="rId22"/>
    <p:sldId id="314" r:id="rId23"/>
    <p:sldId id="316"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p:scale>
          <a:sx n="100" d="100"/>
          <a:sy n="100" d="100"/>
        </p:scale>
        <p:origin x="29" y="29"/>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0263B-4E5E-4B06-8845-5AE04B2DA8B6}"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9AD2E-3AD1-4F83-AA72-4EEDD444A4FD}" type="slidenum">
              <a:rPr lang="en-US" smtClean="0"/>
              <a:t>‹#›</a:t>
            </a:fld>
            <a:endParaRPr lang="en-US"/>
          </a:p>
        </p:txBody>
      </p:sp>
    </p:spTree>
    <p:extLst>
      <p:ext uri="{BB962C8B-B14F-4D97-AF65-F5344CB8AC3E}">
        <p14:creationId xmlns:p14="http://schemas.microsoft.com/office/powerpoint/2010/main" val="144210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907E6-12FA-4999-B01D-739F46B6DD63}" type="slidenum">
              <a:rPr lang="en-US" smtClean="0"/>
              <a:t>19</a:t>
            </a:fld>
            <a:endParaRPr lang="en-US"/>
          </a:p>
        </p:txBody>
      </p:sp>
    </p:spTree>
    <p:extLst>
      <p:ext uri="{BB962C8B-B14F-4D97-AF65-F5344CB8AC3E}">
        <p14:creationId xmlns:p14="http://schemas.microsoft.com/office/powerpoint/2010/main" val="59305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907E6-12FA-4999-B01D-739F46B6DD63}" type="slidenum">
              <a:rPr lang="en-US" smtClean="0"/>
              <a:t>20</a:t>
            </a:fld>
            <a:endParaRPr lang="en-US"/>
          </a:p>
        </p:txBody>
      </p:sp>
    </p:spTree>
    <p:extLst>
      <p:ext uri="{BB962C8B-B14F-4D97-AF65-F5344CB8AC3E}">
        <p14:creationId xmlns:p14="http://schemas.microsoft.com/office/powerpoint/2010/main" val="220247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907E6-12FA-4999-B01D-739F46B6DD63}" type="slidenum">
              <a:rPr lang="en-US" smtClean="0"/>
              <a:t>21</a:t>
            </a:fld>
            <a:endParaRPr lang="en-US"/>
          </a:p>
        </p:txBody>
      </p:sp>
    </p:spTree>
    <p:extLst>
      <p:ext uri="{BB962C8B-B14F-4D97-AF65-F5344CB8AC3E}">
        <p14:creationId xmlns:p14="http://schemas.microsoft.com/office/powerpoint/2010/main" val="3308634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9" name="Rectangle 8"/>
          <p:cNvSpPr/>
          <p:nvPr/>
        </p:nvSpPr>
        <p:spPr bwMode="auto">
          <a:xfrm>
            <a:off x="0" y="3429000"/>
            <a:ext cx="12192000" cy="3436044"/>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pic>
        <p:nvPicPr>
          <p:cNvPr id="10" name="image12.png"/>
          <p:cNvPicPr/>
          <p:nvPr/>
        </p:nvPicPr>
        <p:blipFill>
          <a:blip r:embed="rId3" cstate="print"/>
          <a:stretch>
            <a:fillRect/>
          </a:stretch>
        </p:blipFill>
        <p:spPr>
          <a:xfrm>
            <a:off x="336553" y="3650462"/>
            <a:ext cx="2376099" cy="569187"/>
          </a:xfrm>
          <a:prstGeom prst="rect">
            <a:avLst/>
          </a:prstGeom>
          <a:ln w="12700" cap="flat">
            <a:noFill/>
            <a:miter lim="400000"/>
          </a:ln>
          <a:effectLst/>
        </p:spPr>
      </p:pic>
      <p:sp>
        <p:nvSpPr>
          <p:cNvPr id="16" name="Text Placeholder 15"/>
          <p:cNvSpPr>
            <a:spLocks noGrp="1"/>
          </p:cNvSpPr>
          <p:nvPr>
            <p:ph type="body" sz="quarter" idx="10" hasCustomPrompt="1"/>
          </p:nvPr>
        </p:nvSpPr>
        <p:spPr>
          <a:xfrm>
            <a:off x="336550" y="5368413"/>
            <a:ext cx="4023360" cy="932010"/>
          </a:xfrm>
        </p:spPr>
        <p:txBody>
          <a:bodyPr/>
          <a:lstStyle>
            <a:lvl1pPr>
              <a:spcAft>
                <a:spcPts val="0"/>
              </a:spcAft>
              <a:buFontTx/>
              <a:buNone/>
              <a:defRPr sz="1600" b="0" baseline="0">
                <a:solidFill>
                  <a:schemeClr val="accent5"/>
                </a:solidFill>
              </a:defRPr>
            </a:lvl1pPr>
            <a:lvl2pPr marL="114300" indent="4763">
              <a:spcAft>
                <a:spcPts val="0"/>
              </a:spcAft>
              <a:buFontTx/>
              <a:buNone/>
              <a:defRPr sz="1400" i="1" baseline="0">
                <a:solidFill>
                  <a:schemeClr val="accent5"/>
                </a:solidFill>
              </a:defRPr>
            </a:lvl2pPr>
          </a:lstStyle>
          <a:p>
            <a:pPr lvl="0"/>
            <a:r>
              <a:rPr lang="en-US" dirty="0"/>
              <a:t>16pt Presenter Name</a:t>
            </a:r>
          </a:p>
          <a:p>
            <a:pPr lvl="1"/>
            <a:r>
              <a:rPr lang="en-US" dirty="0"/>
              <a:t>14pt Italic Presenter Title </a:t>
            </a:r>
          </a:p>
        </p:txBody>
      </p:sp>
      <p:sp>
        <p:nvSpPr>
          <p:cNvPr id="18" name="Title 16"/>
          <p:cNvSpPr>
            <a:spLocks noGrp="1"/>
          </p:cNvSpPr>
          <p:nvPr>
            <p:ph type="title" hasCustomPrompt="1"/>
          </p:nvPr>
        </p:nvSpPr>
        <p:spPr>
          <a:xfrm>
            <a:off x="336551" y="4850575"/>
            <a:ext cx="11548533" cy="443190"/>
          </a:xfrm>
          <a:noFill/>
        </p:spPr>
        <p:txBody>
          <a:bodyPr wrap="square" lIns="91440">
            <a:noAutofit/>
          </a:bodyPr>
          <a:lstStyle>
            <a:lvl1pPr>
              <a:defRPr sz="2800" b="1">
                <a:solidFill>
                  <a:schemeClr val="accent5"/>
                </a:solidFill>
              </a:defRPr>
            </a:lvl1pPr>
          </a:lstStyle>
          <a:p>
            <a:r>
              <a:rPr lang="en-US" dirty="0"/>
              <a:t>28pt Arial Title</a:t>
            </a:r>
          </a:p>
        </p:txBody>
      </p:sp>
      <p:grpSp>
        <p:nvGrpSpPr>
          <p:cNvPr id="2" name="Group 5"/>
          <p:cNvGrpSpPr/>
          <p:nvPr/>
        </p:nvGrpSpPr>
        <p:grpSpPr>
          <a:xfrm>
            <a:off x="0" y="6297614"/>
            <a:ext cx="12192000" cy="567431"/>
            <a:chOff x="0" y="6289662"/>
            <a:chExt cx="9144000" cy="567431"/>
          </a:xfrm>
        </p:grpSpPr>
        <p:sp>
          <p:nvSpPr>
            <p:cNvPr id="7" name="Rectangle 6"/>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8" name="TextBox 7"/>
            <p:cNvSpPr txBox="1"/>
            <p:nvPr/>
          </p:nvSpPr>
          <p:spPr>
            <a:xfrm>
              <a:off x="4572000" y="6467489"/>
              <a:ext cx="4320089" cy="215444"/>
            </a:xfrm>
            <a:prstGeom prst="rect">
              <a:avLst/>
            </a:prstGeom>
            <a:noFill/>
          </p:spPr>
          <p:txBody>
            <a:bodyPr vert="horz" wrap="square" lIns="0" tIns="0" rIns="0" bIns="0" rtlCol="0" anchor="ctr" anchorCtr="0">
              <a:noAutofit/>
            </a:bodyPr>
            <a:lstStyle/>
            <a:p>
              <a:pPr algn="r"/>
              <a:r>
                <a:rPr lang="en-US" sz="1400" dirty="0">
                  <a:solidFill>
                    <a:schemeClr val="bg1"/>
                  </a:solidFill>
                  <a:latin typeface="Arial"/>
                </a:rPr>
                <a:t>The world leader in serving science</a:t>
              </a:r>
            </a:p>
          </p:txBody>
        </p:sp>
      </p:grpSp>
      <p:sp>
        <p:nvSpPr>
          <p:cNvPr id="11" name="Text Box 9"/>
          <p:cNvSpPr txBox="1">
            <a:spLocks noChangeArrowheads="1"/>
          </p:cNvSpPr>
          <p:nvPr/>
        </p:nvSpPr>
        <p:spPr bwMode="auto">
          <a:xfrm>
            <a:off x="266700" y="6526212"/>
            <a:ext cx="1359668" cy="215444"/>
          </a:xfrm>
          <a:prstGeom prst="rect">
            <a:avLst/>
          </a:prstGeom>
          <a:noFill/>
          <a:ln w="9525">
            <a:noFill/>
            <a:miter lim="800000"/>
            <a:headEnd/>
            <a:tailEnd/>
          </a:ln>
        </p:spPr>
        <p:txBody>
          <a:bodyPr wrap="none">
            <a:spAutoFit/>
          </a:bodyPr>
          <a:lstStyle/>
          <a:p>
            <a:pPr defTabSz="457200"/>
            <a:r>
              <a:rPr lang="en-US" sz="800" i="1" dirty="0">
                <a:solidFill>
                  <a:schemeClr val="bg1"/>
                </a:solidFill>
                <a:latin typeface="Arial Unicode MS" pitchFamily="34" charset="-128"/>
              </a:rPr>
              <a:t>Proprietary &amp; Confidential</a:t>
            </a:r>
          </a:p>
        </p:txBody>
      </p:sp>
    </p:spTree>
    <p:extLst>
      <p:ext uri="{BB962C8B-B14F-4D97-AF65-F5344CB8AC3E}">
        <p14:creationId xmlns:p14="http://schemas.microsoft.com/office/powerpoint/2010/main" val="247994729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0" y="533401"/>
            <a:ext cx="12192000" cy="1979613"/>
          </a:xfrm>
          <a:solidFill>
            <a:srgbClr val="7FBA00"/>
          </a:solidFill>
        </p:spPr>
        <p:txBody>
          <a:bodyPr lIns="274320" anchor="ctr" anchorCtr="0"/>
          <a:lstStyle>
            <a:lvl1pPr marL="0" indent="0">
              <a:spcBef>
                <a:spcPts val="600"/>
              </a:spcBef>
              <a:buClr>
                <a:schemeClr val="bg1"/>
              </a:buClr>
              <a:buFontTx/>
              <a:buNone/>
              <a:defRPr sz="1800" baseline="0">
                <a:solidFill>
                  <a:schemeClr val="bg1"/>
                </a:solidFill>
              </a:defRPr>
            </a:lvl1pPr>
            <a:lvl2pPr marL="171450" indent="0">
              <a:buFontTx/>
              <a:buNone/>
              <a:defRPr sz="1600"/>
            </a:lvl2pPr>
          </a:lstStyle>
          <a:p>
            <a:pPr marL="0" indent="0">
              <a:spcBef>
                <a:spcPts val="600"/>
              </a:spcBef>
              <a:buClr>
                <a:schemeClr val="bg1"/>
              </a:buClr>
              <a:buNone/>
            </a:pPr>
            <a:r>
              <a:rPr lang="en-US" sz="2400" kern="0" dirty="0">
                <a:solidFill>
                  <a:schemeClr val="bg1"/>
                </a:solidFill>
              </a:rPr>
              <a:t>Place sub-head or framing statement text in this box. </a:t>
            </a:r>
            <a:br>
              <a:rPr lang="en-US" sz="2400" kern="0" dirty="0">
                <a:solidFill>
                  <a:schemeClr val="bg1"/>
                </a:solidFill>
              </a:rPr>
            </a:br>
            <a:r>
              <a:rPr lang="en-US" sz="2400" kern="0" dirty="0">
                <a:solidFill>
                  <a:schemeClr val="bg1"/>
                </a:solidFill>
              </a:rPr>
              <a:t>Change box color and transparency as desired.</a:t>
            </a:r>
            <a:br>
              <a:rPr lang="en-US" sz="2400" kern="0" dirty="0">
                <a:solidFill>
                  <a:schemeClr val="bg1"/>
                </a:solidFill>
              </a:rPr>
            </a:br>
            <a:r>
              <a:rPr lang="en-US" sz="2400" kern="0" dirty="0">
                <a:solidFill>
                  <a:schemeClr val="bg1"/>
                </a:solidFill>
              </a:rPr>
              <a:t>Vertically reposition as desired.</a:t>
            </a:r>
          </a:p>
        </p:txBody>
      </p:sp>
    </p:spTree>
    <p:extLst>
      <p:ext uri="{BB962C8B-B14F-4D97-AF65-F5344CB8AC3E}">
        <p14:creationId xmlns:p14="http://schemas.microsoft.com/office/powerpoint/2010/main" val="9537844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226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446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1" y="1065214"/>
            <a:ext cx="11569700" cy="4833937"/>
          </a:xfrm>
        </p:spPr>
        <p:txBody>
          <a:bodyPr/>
          <a:lstStyle>
            <a:lvl1pPr>
              <a:defRPr/>
            </a:lvl1pPr>
            <a:lvl2pPr>
              <a:defRPr baseline="0"/>
            </a:lvl2pPr>
            <a:lvl3pPr>
              <a:buClr>
                <a:schemeClr val="accent5">
                  <a:lumMod val="75000"/>
                </a:schemeClr>
              </a:buClr>
              <a:defRPr/>
            </a:lvl3pPr>
          </a:lstStyle>
          <a:p>
            <a:pPr lvl="0"/>
            <a:r>
              <a:rPr lang="en-US" dirty="0"/>
              <a:t>First level: Arial 20pt</a:t>
            </a:r>
          </a:p>
          <a:p>
            <a:pPr lvl="1"/>
            <a:r>
              <a:rPr lang="en-US" dirty="0"/>
              <a:t>Second level: Arial 18pt</a:t>
            </a:r>
          </a:p>
          <a:p>
            <a:pPr lvl="2"/>
            <a:r>
              <a:rPr lang="en-US" dirty="0"/>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583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446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and body box">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13267" y="777923"/>
            <a:ext cx="11580284" cy="5127578"/>
          </a:xfrm>
          <a:prstGeom prst="roundRect">
            <a:avLst>
              <a:gd name="adj" fmla="val 2774"/>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12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1200"/>
              </a:spcAft>
              <a:buClr>
                <a:schemeClr val="accent5"/>
              </a:buClr>
              <a:buSzPct val="100000"/>
              <a:buFont typeface="Arial"/>
              <a:buChar char="•"/>
              <a:defRPr lang="en-US" sz="18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1200"/>
              </a:spcAft>
              <a:buClr>
                <a:schemeClr val="accent5"/>
              </a:buClr>
              <a:buSzPct val="100000"/>
              <a:buFont typeface="Arial"/>
              <a:buChar char="•"/>
              <a:defRPr lang="en-US" sz="1600" b="0" kern="1200" dirty="0" smtClean="0">
                <a:solidFill>
                  <a:srgbClr val="000000"/>
                </a:solidFill>
                <a:latin typeface="Arial"/>
                <a:ea typeface="ＭＳ Ｐゴシック" pitchFamily="100" charset="-128"/>
                <a:cs typeface="+mn-cs"/>
              </a:defRPr>
            </a:lvl3pPr>
          </a:lstStyle>
          <a:p>
            <a:pPr lvl="0"/>
            <a:r>
              <a:rPr lang="en-US" dirty="0"/>
              <a:t>First level: Arial 20pt</a:t>
            </a:r>
          </a:p>
          <a:p>
            <a:pPr lvl="1"/>
            <a:r>
              <a:rPr lang="en-US" dirty="0"/>
              <a:t>Second level: Arial 18pt</a:t>
            </a:r>
          </a:p>
          <a:p>
            <a:pPr lvl="2"/>
            <a:r>
              <a:rPr lang="en-US" dirty="0"/>
              <a:t>Third level: Arial 16pt</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534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1195" y="905775"/>
            <a:ext cx="5526617"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18pt</a:t>
            </a:r>
          </a:p>
          <a:p>
            <a:pPr lvl="1"/>
            <a:r>
              <a:rPr lang="en-US" dirty="0"/>
              <a:t>Second level: Arial 16pt</a:t>
            </a:r>
          </a:p>
          <a:p>
            <a:pPr lvl="2"/>
            <a:r>
              <a:rPr lang="en-US" dirty="0"/>
              <a:t>Third level: Arial 14pt</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Content Placeholder 2"/>
          <p:cNvSpPr>
            <a:spLocks noGrp="1"/>
          </p:cNvSpPr>
          <p:nvPr>
            <p:ph sz="half" idx="10" hasCustomPrompt="1"/>
          </p:nvPr>
        </p:nvSpPr>
        <p:spPr>
          <a:xfrm>
            <a:off x="6351485" y="905775"/>
            <a:ext cx="5526617"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18pt</a:t>
            </a:r>
          </a:p>
          <a:p>
            <a:pPr lvl="1"/>
            <a:r>
              <a:rPr lang="en-US" dirty="0"/>
              <a:t>Second level: Arial 16pt</a:t>
            </a:r>
          </a:p>
          <a:p>
            <a:pPr lvl="2"/>
            <a:r>
              <a:rPr lang="en-US" dirty="0"/>
              <a:t>Third level: Arial 14pt</a:t>
            </a:r>
          </a:p>
        </p:txBody>
      </p:sp>
    </p:spTree>
    <p:extLst>
      <p:ext uri="{BB962C8B-B14F-4D97-AF65-F5344CB8AC3E}">
        <p14:creationId xmlns:p14="http://schemas.microsoft.com/office/powerpoint/2010/main" val="40144402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66935" y="905776"/>
            <a:ext cx="5526616" cy="4999725"/>
          </a:xfrm>
          <a:prstGeom prst="roundRect">
            <a:avLst>
              <a:gd name="adj" fmla="val 343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a:t>First level: Arial 18pt</a:t>
            </a:r>
          </a:p>
          <a:p>
            <a:pPr lvl="1">
              <a:lnSpc>
                <a:spcPct val="100000"/>
              </a:lnSpc>
              <a:buClr>
                <a:schemeClr val="accent5"/>
              </a:buClr>
              <a:buSzPct val="100000"/>
              <a:buFont typeface="Arial"/>
            </a:pPr>
            <a:r>
              <a:rPr lang="en-US" dirty="0"/>
              <a:t>Second level: Arial 16pt</a:t>
            </a:r>
          </a:p>
          <a:p>
            <a:pPr marL="635000" lvl="2" indent="-190500">
              <a:lnSpc>
                <a:spcPct val="100000"/>
              </a:lnSpc>
              <a:buClr>
                <a:schemeClr val="accent5"/>
              </a:buClr>
              <a:buSzPct val="100000"/>
              <a:buFont typeface="Arial"/>
            </a:pPr>
            <a:r>
              <a:rPr lang="en-US" dirty="0"/>
              <a:t>Third level: Arial 14pt</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hasCustomPrompt="1"/>
          </p:nvPr>
        </p:nvSpPr>
        <p:spPr>
          <a:xfrm>
            <a:off x="313268" y="905776"/>
            <a:ext cx="5526617" cy="4999725"/>
          </a:xfrm>
          <a:prstGeom prst="roundRect">
            <a:avLst>
              <a:gd name="adj" fmla="val 343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a:t>First level: Arial 18pt</a:t>
            </a:r>
          </a:p>
          <a:p>
            <a:pPr lvl="1">
              <a:lnSpc>
                <a:spcPct val="100000"/>
              </a:lnSpc>
              <a:buClr>
                <a:schemeClr val="accent5"/>
              </a:buClr>
              <a:buSzPct val="100000"/>
              <a:buFont typeface="Arial"/>
            </a:pPr>
            <a:r>
              <a:rPr lang="en-US" dirty="0"/>
              <a:t>Second level: Arial 16pt</a:t>
            </a:r>
          </a:p>
          <a:p>
            <a:pPr marL="635000" lvl="2" indent="-190500">
              <a:lnSpc>
                <a:spcPct val="100000"/>
              </a:lnSpc>
              <a:buClr>
                <a:schemeClr val="accent5"/>
              </a:buClr>
              <a:buSzPct val="100000"/>
              <a:buFont typeface="Arial"/>
            </a:pPr>
            <a:r>
              <a:rPr lang="en-US" dirty="0"/>
              <a:t>Third level: Arial 14pt</a:t>
            </a:r>
          </a:p>
        </p:txBody>
      </p:sp>
    </p:spTree>
    <p:extLst>
      <p:ext uri="{BB962C8B-B14F-4D97-AF65-F5344CB8AC3E}">
        <p14:creationId xmlns:p14="http://schemas.microsoft.com/office/powerpoint/2010/main" val="37815759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32317" y="942975"/>
            <a:ext cx="5513915" cy="2182126"/>
          </a:xfrm>
          <a:prstGeom prst="roundRect">
            <a:avLst>
              <a:gd name="adj" fmla="val 521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ct val="100000"/>
              <a:buFont typeface=""/>
              <a:buChar char="•"/>
              <a:defRPr lang="en-US" sz="1600" b="0" kern="120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chemeClr val="accent5"/>
              </a:buClr>
              <a:buSzPct val="100000"/>
              <a:buFont typeface="Arial"/>
              <a:buChar char="•"/>
              <a:defRPr lang="en-US" sz="1400" b="0" kern="120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chemeClr val="accent5"/>
              </a:buClr>
              <a:buSzPct val="100000"/>
              <a:buFont typeface="Arial"/>
              <a:buChar char="•"/>
              <a:defRPr lang="en-US" sz="1200" b="0" kern="120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16pt</a:t>
            </a:r>
          </a:p>
          <a:p>
            <a:pPr lvl="1"/>
            <a:r>
              <a:rPr lang="en-US" dirty="0"/>
              <a:t>Second level: Arial 14pt</a:t>
            </a:r>
          </a:p>
          <a:p>
            <a:pPr lvl="2"/>
            <a:r>
              <a:rPr lang="en-US" dirty="0"/>
              <a:t>Third level: Arial 12pt</a:t>
            </a:r>
          </a:p>
        </p:txBody>
      </p:sp>
      <p:sp>
        <p:nvSpPr>
          <p:cNvPr id="5" name="Content Placeholder 2"/>
          <p:cNvSpPr>
            <a:spLocks noGrp="1"/>
          </p:cNvSpPr>
          <p:nvPr>
            <p:ph sz="half" idx="10" hasCustomPrompt="1"/>
          </p:nvPr>
        </p:nvSpPr>
        <p:spPr>
          <a:xfrm>
            <a:off x="332318" y="3304275"/>
            <a:ext cx="5513913" cy="2182126"/>
          </a:xfrm>
          <a:prstGeom prst="roundRect">
            <a:avLst>
              <a:gd name="adj" fmla="val 521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a:t>Third level: Arial 12pt</a:t>
            </a:r>
          </a:p>
        </p:txBody>
      </p:sp>
      <p:sp>
        <p:nvSpPr>
          <p:cNvPr id="9" name="Content Placeholder 2"/>
          <p:cNvSpPr>
            <a:spLocks noGrp="1"/>
          </p:cNvSpPr>
          <p:nvPr>
            <p:ph sz="half" idx="13" hasCustomPrompt="1"/>
          </p:nvPr>
        </p:nvSpPr>
        <p:spPr>
          <a:xfrm>
            <a:off x="6400800" y="942975"/>
            <a:ext cx="5513915" cy="2182126"/>
          </a:xfrm>
          <a:prstGeom prst="roundRect">
            <a:avLst>
              <a:gd name="adj" fmla="val 521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a:t>Third level: Arial 12pt</a:t>
            </a:r>
          </a:p>
        </p:txBody>
      </p:sp>
      <p:sp>
        <p:nvSpPr>
          <p:cNvPr id="10" name="Content Placeholder 2"/>
          <p:cNvSpPr>
            <a:spLocks noGrp="1"/>
          </p:cNvSpPr>
          <p:nvPr>
            <p:ph sz="half" idx="14" hasCustomPrompt="1"/>
          </p:nvPr>
        </p:nvSpPr>
        <p:spPr>
          <a:xfrm>
            <a:off x="6400800" y="3304275"/>
            <a:ext cx="5513915" cy="2182126"/>
          </a:xfrm>
          <a:prstGeom prst="roundRect">
            <a:avLst>
              <a:gd name="adj" fmla="val 5211"/>
            </a:avLst>
          </a:prstGeom>
          <a:gradFill flip="none" rotWithShape="1">
            <a:gsLst>
              <a:gs pos="0">
                <a:schemeClr val="accent5">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a:t>Third level: Arial 12pt</a:t>
            </a:r>
          </a:p>
        </p:txBody>
      </p:sp>
    </p:spTree>
    <p:extLst>
      <p:ext uri="{BB962C8B-B14F-4D97-AF65-F5344CB8AC3E}">
        <p14:creationId xmlns:p14="http://schemas.microsoft.com/office/powerpoint/2010/main" val="9224490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with layout grid">
    <p:spTree>
      <p:nvGrpSpPr>
        <p:cNvPr id="1" name=""/>
        <p:cNvGrpSpPr/>
        <p:nvPr/>
      </p:nvGrpSpPr>
      <p:grpSpPr>
        <a:xfrm>
          <a:off x="0" y="0"/>
          <a:ext cx="0" cy="0"/>
          <a:chOff x="0" y="0"/>
          <a:chExt cx="0" cy="0"/>
        </a:xfrm>
      </p:grpSpPr>
      <p:grpSp>
        <p:nvGrpSpPr>
          <p:cNvPr id="2" name="Group 41"/>
          <p:cNvGrpSpPr/>
          <p:nvPr/>
        </p:nvGrpSpPr>
        <p:grpSpPr>
          <a:xfrm>
            <a:off x="0" y="0"/>
            <a:ext cx="12192000" cy="6305550"/>
            <a:chOff x="0" y="0"/>
            <a:chExt cx="9144000" cy="6305550"/>
          </a:xfrm>
        </p:grpSpPr>
        <p:cxnSp>
          <p:nvCxnSpPr>
            <p:cNvPr id="4" name="Straight Connector 3"/>
            <p:cNvCxnSpPr/>
            <p:nvPr/>
          </p:nvCxnSpPr>
          <p:spPr bwMode="auto">
            <a:xfrm>
              <a:off x="200615"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8943587"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7" name="Straight Connector 6"/>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8" name="Straight Connector 7"/>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9" name="Straight Connector 8"/>
            <p:cNvCxnSpPr/>
            <p:nvPr/>
          </p:nvCxnSpPr>
          <p:spPr bwMode="auto">
            <a:xfrm>
              <a:off x="0" y="5896896"/>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0" name="Straight Connector 9"/>
            <p:cNvCxnSpPr/>
            <p:nvPr/>
          </p:nvCxnSpPr>
          <p:spPr bwMode="auto">
            <a:xfrm>
              <a:off x="2512017"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6627728"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370263"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802187"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572000" y="809625"/>
              <a:ext cx="0" cy="4905375"/>
            </a:xfrm>
            <a:prstGeom prst="line">
              <a:avLst/>
            </a:prstGeom>
            <a:solidFill>
              <a:schemeClr val="accent1"/>
            </a:solidFill>
            <a:ln w="317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p:nvCxnSpPr>
          <p:spPr bwMode="auto">
            <a:xfrm>
              <a:off x="242888" y="3426948"/>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6" name="Straight Connector 15"/>
            <p:cNvCxnSpPr/>
            <p:nvPr/>
          </p:nvCxnSpPr>
          <p:spPr bwMode="auto">
            <a:xfrm>
              <a:off x="242888" y="2514600"/>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7" name="Straight Connector 16"/>
            <p:cNvCxnSpPr/>
            <p:nvPr/>
          </p:nvCxnSpPr>
          <p:spPr bwMode="auto">
            <a:xfrm>
              <a:off x="202548"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8" name="Straight Connector 17"/>
            <p:cNvCxnSpPr/>
            <p:nvPr/>
          </p:nvCxnSpPr>
          <p:spPr bwMode="auto">
            <a:xfrm>
              <a:off x="8945657"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9" name="Straight Connector 18"/>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0" name="Straight Connector 19"/>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1" name="Straight Connector 20"/>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grpSp>
      <p:sp>
        <p:nvSpPr>
          <p:cNvPr id="3" name="Title 2"/>
          <p:cNvSpPr>
            <a:spLocks noGrp="1"/>
          </p:cNvSpPr>
          <p:nvPr>
            <p:ph type="title" hasCustomPrompt="1"/>
          </p:nvPr>
        </p:nvSpPr>
        <p:spPr/>
        <p:txBody>
          <a:bodyPr/>
          <a:lstStyle>
            <a:lvl1pPr>
              <a:defRPr/>
            </a:lvl1pPr>
          </a:lstStyle>
          <a:p>
            <a:r>
              <a:rPr lang="en-US" dirty="0"/>
              <a:t>Guides</a:t>
            </a:r>
          </a:p>
        </p:txBody>
      </p:sp>
      <p:sp>
        <p:nvSpPr>
          <p:cNvPr id="23" name="Note on using Guides"/>
          <p:cNvSpPr txBox="1"/>
          <p:nvPr/>
        </p:nvSpPr>
        <p:spPr>
          <a:xfrm>
            <a:off x="3380590" y="1101578"/>
            <a:ext cx="8524210" cy="4797572"/>
          </a:xfrm>
          <a:prstGeom prst="rect">
            <a:avLst/>
          </a:prstGeom>
          <a:noFill/>
        </p:spPr>
        <p:txBody>
          <a:bodyPr wrap="square" lIns="182880" rtlCol="0">
            <a:noAutofit/>
          </a:bodyPr>
          <a:lstStyle/>
          <a:p>
            <a:r>
              <a:rPr lang="en-US" sz="1600" dirty="0"/>
              <a:t>Use the embedded guides in the template</a:t>
            </a:r>
            <a:r>
              <a:rPr lang="en-US" sz="1600" baseline="0" dirty="0"/>
              <a:t> to consistently position content throughout your presentation. </a:t>
            </a:r>
          </a:p>
          <a:p>
            <a:endParaRPr lang="en-US" sz="1600" baseline="0" dirty="0"/>
          </a:p>
          <a:p>
            <a:r>
              <a:rPr lang="en-US" sz="1600" baseline="0" dirty="0"/>
              <a:t>Toggle guides on/off as desired.</a:t>
            </a:r>
          </a:p>
          <a:p>
            <a:endParaRPr lang="en-US" sz="1600" baseline="0" dirty="0"/>
          </a:p>
          <a:p>
            <a:r>
              <a:rPr lang="en-US" sz="1600" baseline="0" dirty="0"/>
              <a:t>Note: PowerPoint v2007, 2010, 2011/2016 [Mac] and 365/2013 may not display guides in a reliably consistent manner between versions and are sometimes lost when copying content between presentations.</a:t>
            </a:r>
          </a:p>
          <a:p>
            <a:endParaRPr lang="en-US" sz="1600" baseline="0" dirty="0"/>
          </a:p>
          <a:p>
            <a:r>
              <a:rPr lang="en-US" sz="1600" baseline="0" dirty="0"/>
              <a:t>To mitigate these issues, </a:t>
            </a:r>
            <a:br>
              <a:rPr lang="en-US" sz="1600" baseline="0" dirty="0"/>
            </a:br>
            <a:r>
              <a:rPr lang="en-US" sz="1600" baseline="0" dirty="0"/>
              <a:t>the lines on this layout are provided </a:t>
            </a:r>
            <a:br>
              <a:rPr lang="en-US" sz="1600" baseline="0" dirty="0"/>
            </a:br>
            <a:r>
              <a:rPr lang="en-US" sz="1600" baseline="0" dirty="0"/>
              <a:t>in the event that you need to re-create or re-set the original template guides.</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92" y="2052178"/>
            <a:ext cx="2847975" cy="2381250"/>
          </a:xfrm>
          <a:prstGeom prst="roundRect">
            <a:avLst>
              <a:gd name="adj" fmla="val 3467"/>
            </a:avLst>
          </a:prstGeom>
          <a:effectLst>
            <a:outerShdw blurRad="50800" dist="38100" dir="8100000" algn="tr" rotWithShape="0">
              <a:prstClr val="black">
                <a:alpha val="40000"/>
              </a:prstClr>
            </a:outerShdw>
          </a:effectLst>
        </p:spPr>
      </p:pic>
      <p:sp>
        <p:nvSpPr>
          <p:cNvPr id="25" name="TextBox 24"/>
          <p:cNvSpPr txBox="1"/>
          <p:nvPr/>
        </p:nvSpPr>
        <p:spPr>
          <a:xfrm>
            <a:off x="298720" y="1106237"/>
            <a:ext cx="2884128" cy="646331"/>
          </a:xfrm>
          <a:prstGeom prst="rect">
            <a:avLst/>
          </a:prstGeom>
          <a:noFill/>
        </p:spPr>
        <p:txBody>
          <a:bodyPr wrap="square" rtlCol="0">
            <a:spAutoFit/>
          </a:bodyPr>
          <a:lstStyle/>
          <a:p>
            <a:r>
              <a:rPr lang="en-US" sz="1200" dirty="0"/>
              <a:t>Toggle Guide</a:t>
            </a:r>
            <a:r>
              <a:rPr lang="en-US" sz="1200" baseline="0" dirty="0"/>
              <a:t> visibility via </a:t>
            </a:r>
            <a:br>
              <a:rPr lang="en-US" sz="1200" baseline="0" dirty="0"/>
            </a:br>
            <a:r>
              <a:rPr lang="en-US" sz="1200" b="1" dirty="0"/>
              <a:t>View Tab :</a:t>
            </a:r>
            <a:r>
              <a:rPr lang="en-US" sz="1200" b="1" baseline="0" dirty="0"/>
              <a:t> Show &gt; Guides</a:t>
            </a:r>
          </a:p>
          <a:p>
            <a:r>
              <a:rPr lang="en-US" sz="1200" baseline="0" dirty="0"/>
              <a:t>[Click dropdown arrow for Settings]</a:t>
            </a:r>
            <a:endParaRPr lang="en-US" sz="1200" dirty="0"/>
          </a:p>
        </p:txBody>
      </p:sp>
    </p:spTree>
    <p:extLst>
      <p:ext uri="{BB962C8B-B14F-4D97-AF65-F5344CB8AC3E}">
        <p14:creationId xmlns:p14="http://schemas.microsoft.com/office/powerpoint/2010/main" val="2871783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2269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0"/>
          <p:cNvGrpSpPr/>
          <p:nvPr/>
        </p:nvGrpSpPr>
        <p:grpSpPr>
          <a:xfrm>
            <a:off x="0" y="6299201"/>
            <a:ext cx="12192000" cy="558799"/>
            <a:chOff x="0" y="6320302"/>
            <a:chExt cx="9144000" cy="558799"/>
          </a:xfrm>
        </p:grpSpPr>
        <p:sp>
          <p:nvSpPr>
            <p:cNvPr id="10" name="Rectangle 9"/>
            <p:cNvSpPr/>
            <p:nvPr/>
          </p:nvSpPr>
          <p:spPr bwMode="auto">
            <a:xfrm>
              <a:off x="0" y="6320302"/>
              <a:ext cx="9144000" cy="5587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31" name="Picture 3" descr="ThermoFisher_PPT-Logo_032-Bk.jpg"/>
            <p:cNvPicPr>
              <a:picLocks noChangeAspect="1"/>
            </p:cNvPicPr>
            <p:nvPr/>
          </p:nvPicPr>
          <p:blipFill>
            <a:blip r:embed="rId12"/>
            <a:srcRect/>
            <a:stretch>
              <a:fillRect/>
            </a:stretch>
          </p:blipFill>
          <p:spPr bwMode="auto">
            <a:xfrm>
              <a:off x="7700963" y="6478589"/>
              <a:ext cx="925830" cy="264719"/>
            </a:xfrm>
            <a:prstGeom prst="rect">
              <a:avLst/>
            </a:prstGeom>
            <a:noFill/>
            <a:ln w="9525">
              <a:noFill/>
              <a:miter lim="800000"/>
              <a:headEnd/>
              <a:tailEnd/>
            </a:ln>
          </p:spPr>
        </p:pic>
      </p:grpSp>
      <p:sp>
        <p:nvSpPr>
          <p:cNvPr id="1027" name="Rectangle 7"/>
          <p:cNvSpPr>
            <a:spLocks noGrp="1" noChangeArrowheads="1"/>
          </p:cNvSpPr>
          <p:nvPr>
            <p:ph type="body" idx="1"/>
          </p:nvPr>
        </p:nvSpPr>
        <p:spPr bwMode="auto">
          <a:xfrm>
            <a:off x="325968" y="1065214"/>
            <a:ext cx="11567584" cy="4833937"/>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a:t>First level: Arial 20pt</a:t>
            </a:r>
          </a:p>
          <a:p>
            <a:pPr lvl="1"/>
            <a:r>
              <a:rPr lang="en-US" dirty="0"/>
              <a:t>Second level: Arial 18pt</a:t>
            </a:r>
          </a:p>
          <a:p>
            <a:pPr lvl="2"/>
            <a:r>
              <a:rPr lang="en-US" dirty="0"/>
              <a:t>Third level: Arial 16pt					</a:t>
            </a:r>
          </a:p>
        </p:txBody>
      </p:sp>
      <p:sp>
        <p:nvSpPr>
          <p:cNvPr id="1028" name="Rectangle 8"/>
          <p:cNvSpPr>
            <a:spLocks noGrp="1" noChangeArrowheads="1"/>
          </p:cNvSpPr>
          <p:nvPr>
            <p:ph type="title"/>
          </p:nvPr>
        </p:nvSpPr>
        <p:spPr bwMode="gray">
          <a:xfrm>
            <a:off x="1" y="0"/>
            <a:ext cx="12191999" cy="533400"/>
          </a:xfrm>
          <a:prstGeom prst="rect">
            <a:avLst/>
          </a:prstGeom>
          <a:solidFill>
            <a:schemeClr val="accent5"/>
          </a:solidFill>
          <a:ln w="9525">
            <a:noFill/>
            <a:miter lim="800000"/>
            <a:headEnd/>
            <a:tailEnd/>
          </a:ln>
        </p:spPr>
        <p:txBody>
          <a:bodyPr vert="horz" wrap="square" lIns="274320" tIns="45716" rIns="45720" bIns="45716" numCol="1" anchor="ctr" anchorCtr="0" compatLnSpc="1">
            <a:prstTxWarp prst="textNoShape">
              <a:avLst/>
            </a:prstTxWarp>
          </a:bodyPr>
          <a:lstStyle/>
          <a:p>
            <a:pPr lvl="0"/>
            <a:r>
              <a:rPr lang="en-US" dirty="0"/>
              <a:t>Title : Arial 24pt</a:t>
            </a:r>
          </a:p>
        </p:txBody>
      </p:sp>
      <p:sp>
        <p:nvSpPr>
          <p:cNvPr id="98313" name="Rectangle 9"/>
          <p:cNvSpPr>
            <a:spLocks noChangeArrowheads="1"/>
          </p:cNvSpPr>
          <p:nvPr/>
        </p:nvSpPr>
        <p:spPr bwMode="auto">
          <a:xfrm>
            <a:off x="160867" y="6383338"/>
            <a:ext cx="1746251" cy="354012"/>
          </a:xfrm>
          <a:prstGeom prst="rect">
            <a:avLst/>
          </a:prstGeom>
          <a:noFill/>
          <a:ln w="9525">
            <a:noFill/>
            <a:miter lim="800000"/>
            <a:headEnd/>
            <a:tailEnd/>
          </a:ln>
          <a:effectLst/>
        </p:spPr>
        <p:txBody>
          <a:bodyPr anchor="b"/>
          <a:lstStyle/>
          <a:p>
            <a:fld id="{BC224649-6F24-4CDF-9623-7616656F3EFD}" type="slidenum">
              <a:rPr lang="en-US" sz="1000" b="1"/>
              <a:pPr/>
              <a:t>‹#›</a:t>
            </a:fld>
            <a:endParaRPr lang="en-US" sz="1200" b="1"/>
          </a:p>
        </p:txBody>
      </p:sp>
      <p:sp>
        <p:nvSpPr>
          <p:cNvPr id="9" name="Text Box 9"/>
          <p:cNvSpPr txBox="1">
            <a:spLocks noChangeArrowheads="1"/>
          </p:cNvSpPr>
          <p:nvPr/>
        </p:nvSpPr>
        <p:spPr bwMode="auto">
          <a:xfrm>
            <a:off x="543984" y="6526212"/>
            <a:ext cx="1359668" cy="215444"/>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
        <p:nvSpPr>
          <p:cNvPr id="98322" name="Line 18"/>
          <p:cNvSpPr>
            <a:spLocks noChangeShapeType="1"/>
          </p:cNvSpPr>
          <p:nvPr/>
        </p:nvSpPr>
        <p:spPr bwMode="auto">
          <a:xfrm>
            <a:off x="-10584" y="6311900"/>
            <a:ext cx="12202584" cy="0"/>
          </a:xfrm>
          <a:prstGeom prst="line">
            <a:avLst/>
          </a:prstGeom>
          <a:noFill/>
          <a:ln w="28575">
            <a:solidFill>
              <a:schemeClr val="accent5"/>
            </a:solidFill>
            <a:round/>
            <a:headEnd/>
            <a:tailEnd/>
          </a:ln>
        </p:spPr>
        <p:txBody>
          <a:bodyPr wrap="none" anchor="ctr"/>
          <a:lstStyle/>
          <a:p>
            <a:pPr>
              <a:defRPr/>
            </a:pPr>
            <a:endParaRPr lang="en-US" sz="1800">
              <a:latin typeface="Arial" pitchFamily="124" charset="0"/>
              <a:ea typeface="+mn-ea"/>
            </a:endParaRPr>
          </a:p>
        </p:txBody>
      </p:sp>
    </p:spTree>
    <p:extLst>
      <p:ext uri="{BB962C8B-B14F-4D97-AF65-F5344CB8AC3E}">
        <p14:creationId xmlns:p14="http://schemas.microsoft.com/office/powerpoint/2010/main" val="333134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Lst>
  <p:transition>
    <p:fade/>
  </p:transition>
  <p:txStyles>
    <p:title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8">
          <p15:clr>
            <a:srgbClr val="F26B43"/>
          </p15:clr>
        </p15:guide>
        <p15:guide id="4" pos="1992">
          <p15:clr>
            <a:srgbClr val="F26B43"/>
          </p15:clr>
        </p15:guide>
        <p15:guide id="5" pos="2112">
          <p15:clr>
            <a:srgbClr val="F26B43"/>
          </p15:clr>
        </p15:guide>
        <p15:guide id="6" pos="5712">
          <p15:clr>
            <a:srgbClr val="F26B43"/>
          </p15:clr>
        </p15:guide>
        <p15:guide id="7" pos="5568">
          <p15:clr>
            <a:srgbClr val="F26B43"/>
          </p15:clr>
        </p15:guide>
        <p15:guide id="8" pos="7512">
          <p15:clr>
            <a:srgbClr val="F26B43"/>
          </p15:clr>
        </p15:guide>
        <p15:guide id="9" orient="horz" pos="336">
          <p15:clr>
            <a:srgbClr val="F26B43"/>
          </p15:clr>
        </p15:guide>
        <p15:guide id="10" orient="horz" pos="671">
          <p15:clr>
            <a:srgbClr val="F26B43"/>
          </p15:clr>
        </p15:guide>
        <p15:guide id="11" orient="horz" pos="233">
          <p15:clr>
            <a:srgbClr val="F26B43"/>
          </p15:clr>
        </p15:guide>
        <p15:guide id="12" orient="horz" pos="3967">
          <p15:clr>
            <a:srgbClr val="F26B43"/>
          </p15:clr>
        </p15:guide>
        <p15:guide id="13" orient="horz" pos="3716">
          <p15:clr>
            <a:srgbClr val="F26B43"/>
          </p15:clr>
        </p15:guide>
        <p15:guide id="14" orient="horz" pos="15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0"/>
          <p:cNvGrpSpPr/>
          <p:nvPr/>
        </p:nvGrpSpPr>
        <p:grpSpPr>
          <a:xfrm>
            <a:off x="0" y="6299201"/>
            <a:ext cx="12192000" cy="558799"/>
            <a:chOff x="0" y="6320302"/>
            <a:chExt cx="9144000" cy="558799"/>
          </a:xfrm>
        </p:grpSpPr>
        <p:sp>
          <p:nvSpPr>
            <p:cNvPr id="10" name="Rectangle 9"/>
            <p:cNvSpPr/>
            <p:nvPr/>
          </p:nvSpPr>
          <p:spPr bwMode="auto">
            <a:xfrm>
              <a:off x="0" y="6320302"/>
              <a:ext cx="9144000" cy="5587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31" name="Picture 3" descr="ThermoFisher_PPT-Logo_032-Bk.jpg"/>
            <p:cNvPicPr>
              <a:picLocks noChangeAspect="1"/>
            </p:cNvPicPr>
            <p:nvPr/>
          </p:nvPicPr>
          <p:blipFill>
            <a:blip r:embed="rId4"/>
            <a:srcRect/>
            <a:stretch>
              <a:fillRect/>
            </a:stretch>
          </p:blipFill>
          <p:spPr bwMode="auto">
            <a:xfrm>
              <a:off x="7700963" y="6478589"/>
              <a:ext cx="925830" cy="264719"/>
            </a:xfrm>
            <a:prstGeom prst="rect">
              <a:avLst/>
            </a:prstGeom>
            <a:noFill/>
            <a:ln w="9525">
              <a:noFill/>
              <a:miter lim="800000"/>
              <a:headEnd/>
              <a:tailEnd/>
            </a:ln>
          </p:spPr>
        </p:pic>
      </p:grpSp>
      <p:sp>
        <p:nvSpPr>
          <p:cNvPr id="1027" name="Rectangle 7"/>
          <p:cNvSpPr>
            <a:spLocks noGrp="1" noChangeArrowheads="1"/>
          </p:cNvSpPr>
          <p:nvPr>
            <p:ph type="body" idx="1"/>
          </p:nvPr>
        </p:nvSpPr>
        <p:spPr bwMode="auto">
          <a:xfrm>
            <a:off x="325968" y="1065214"/>
            <a:ext cx="11567584" cy="4833937"/>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a:t>First level: Arial 20pt</a:t>
            </a:r>
          </a:p>
          <a:p>
            <a:pPr lvl="1"/>
            <a:r>
              <a:rPr lang="en-US" dirty="0"/>
              <a:t>Second level: Arial 18pt</a:t>
            </a:r>
          </a:p>
          <a:p>
            <a:pPr lvl="2"/>
            <a:r>
              <a:rPr lang="en-US" dirty="0"/>
              <a:t>Third level: Arial 16pt					</a:t>
            </a:r>
          </a:p>
        </p:txBody>
      </p:sp>
      <p:sp>
        <p:nvSpPr>
          <p:cNvPr id="1028" name="Rectangle 8"/>
          <p:cNvSpPr>
            <a:spLocks noGrp="1" noChangeArrowheads="1"/>
          </p:cNvSpPr>
          <p:nvPr>
            <p:ph type="title"/>
          </p:nvPr>
        </p:nvSpPr>
        <p:spPr bwMode="gray">
          <a:xfrm>
            <a:off x="1" y="0"/>
            <a:ext cx="12191999" cy="533400"/>
          </a:xfrm>
          <a:prstGeom prst="rect">
            <a:avLst/>
          </a:prstGeom>
          <a:solidFill>
            <a:schemeClr val="accent5"/>
          </a:solidFill>
          <a:ln w="9525">
            <a:noFill/>
            <a:miter lim="800000"/>
            <a:headEnd/>
            <a:tailEnd/>
          </a:ln>
        </p:spPr>
        <p:txBody>
          <a:bodyPr vert="horz" wrap="square" lIns="274320" tIns="45716" rIns="45720" bIns="45716" numCol="1" anchor="ctr" anchorCtr="0" compatLnSpc="1">
            <a:prstTxWarp prst="textNoShape">
              <a:avLst/>
            </a:prstTxWarp>
          </a:bodyPr>
          <a:lstStyle/>
          <a:p>
            <a:pPr lvl="0"/>
            <a:r>
              <a:rPr lang="en-US" dirty="0"/>
              <a:t>Title : Arial 24pt</a:t>
            </a:r>
          </a:p>
        </p:txBody>
      </p:sp>
      <p:sp>
        <p:nvSpPr>
          <p:cNvPr id="98313" name="Rectangle 9"/>
          <p:cNvSpPr>
            <a:spLocks noChangeArrowheads="1"/>
          </p:cNvSpPr>
          <p:nvPr/>
        </p:nvSpPr>
        <p:spPr bwMode="auto">
          <a:xfrm>
            <a:off x="160867" y="6383338"/>
            <a:ext cx="1746251" cy="354012"/>
          </a:xfrm>
          <a:prstGeom prst="rect">
            <a:avLst/>
          </a:prstGeom>
          <a:noFill/>
          <a:ln w="9525">
            <a:noFill/>
            <a:miter lim="800000"/>
            <a:headEnd/>
            <a:tailEnd/>
          </a:ln>
          <a:effectLst/>
        </p:spPr>
        <p:txBody>
          <a:bodyPr anchor="b"/>
          <a:lstStyle/>
          <a:p>
            <a:fld id="{BC224649-6F24-4CDF-9623-7616656F3EFD}" type="slidenum">
              <a:rPr lang="en-US" sz="1000" b="1"/>
              <a:pPr/>
              <a:t>‹#›</a:t>
            </a:fld>
            <a:endParaRPr lang="en-US" sz="1200" b="1"/>
          </a:p>
        </p:txBody>
      </p:sp>
      <p:sp>
        <p:nvSpPr>
          <p:cNvPr id="98322" name="Line 18"/>
          <p:cNvSpPr>
            <a:spLocks noChangeShapeType="1"/>
          </p:cNvSpPr>
          <p:nvPr/>
        </p:nvSpPr>
        <p:spPr bwMode="auto">
          <a:xfrm>
            <a:off x="-10584" y="6311900"/>
            <a:ext cx="12202584" cy="0"/>
          </a:xfrm>
          <a:prstGeom prst="line">
            <a:avLst/>
          </a:prstGeom>
          <a:noFill/>
          <a:ln w="28575">
            <a:solidFill>
              <a:schemeClr val="accent5"/>
            </a:solidFill>
            <a:round/>
            <a:headEnd/>
            <a:tailEnd/>
          </a:ln>
        </p:spPr>
        <p:txBody>
          <a:bodyPr wrap="none" anchor="ctr"/>
          <a:lstStyle/>
          <a:p>
            <a:pPr>
              <a:defRPr/>
            </a:pPr>
            <a:endParaRPr lang="en-US" sz="1800">
              <a:latin typeface="Arial" pitchFamily="124" charset="0"/>
              <a:ea typeface="+mn-ea"/>
            </a:endParaRPr>
          </a:p>
        </p:txBody>
      </p:sp>
    </p:spTree>
    <p:extLst>
      <p:ext uri="{BB962C8B-B14F-4D97-AF65-F5344CB8AC3E}">
        <p14:creationId xmlns:p14="http://schemas.microsoft.com/office/powerpoint/2010/main" val="3331349460"/>
      </p:ext>
    </p:extLst>
  </p:cSld>
  <p:clrMap bg1="lt1" tx1="dk1" bg2="lt2" tx2="dk2" accent1="accent1" accent2="accent2" accent3="accent3" accent4="accent4" accent5="accent5" accent6="accent6" hlink="hlink" folHlink="folHlink"/>
  <p:sldLayoutIdLst>
    <p:sldLayoutId id="2147483675" r:id="rId1"/>
    <p:sldLayoutId id="2147483674" r:id="rId2"/>
  </p:sldLayoutIdLst>
  <p:transition>
    <p:fade/>
  </p:transition>
  <p:txStyles>
    <p:title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8">
          <p15:clr>
            <a:srgbClr val="F26B43"/>
          </p15:clr>
        </p15:guide>
        <p15:guide id="4" pos="1992">
          <p15:clr>
            <a:srgbClr val="F26B43"/>
          </p15:clr>
        </p15:guide>
        <p15:guide id="5" pos="2112">
          <p15:clr>
            <a:srgbClr val="F26B43"/>
          </p15:clr>
        </p15:guide>
        <p15:guide id="6" pos="5712">
          <p15:clr>
            <a:srgbClr val="F26B43"/>
          </p15:clr>
        </p15:guide>
        <p15:guide id="7" pos="5568">
          <p15:clr>
            <a:srgbClr val="F26B43"/>
          </p15:clr>
        </p15:guide>
        <p15:guide id="8" pos="7512">
          <p15:clr>
            <a:srgbClr val="F26B43"/>
          </p15:clr>
        </p15:guide>
        <p15:guide id="9" orient="horz" pos="336">
          <p15:clr>
            <a:srgbClr val="F26B43"/>
          </p15:clr>
        </p15:guide>
        <p15:guide id="10" orient="horz" pos="671">
          <p15:clr>
            <a:srgbClr val="F26B43"/>
          </p15:clr>
        </p15:guide>
        <p15:guide id="11" orient="horz" pos="233">
          <p15:clr>
            <a:srgbClr val="F26B43"/>
          </p15:clr>
        </p15:guide>
        <p15:guide id="12" orient="horz" pos="3967">
          <p15:clr>
            <a:srgbClr val="F26B43"/>
          </p15:clr>
        </p15:guide>
        <p15:guide id="13" orient="horz" pos="3716">
          <p15:clr>
            <a:srgbClr val="F26B43"/>
          </p15:clr>
        </p15:guide>
        <p15:guide id="14" orient="horz" pos="158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3.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2.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png"/><Relationship Id="rId5" Type="http://schemas.microsoft.com/office/2007/relationships/hdphoto" Target="../media/hdphoto4.wdp"/><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2.xml"/><Relationship Id="rId5" Type="http://schemas.openxmlformats.org/officeDocument/2006/relationships/image" Target="../media/image32.jpe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D0B836-120A-427B-8F6C-0BD2FDC5BB20}"/>
              </a:ext>
            </a:extLst>
          </p:cNvPr>
          <p:cNvSpPr>
            <a:spLocks noGrp="1"/>
          </p:cNvSpPr>
          <p:nvPr>
            <p:ph type="body" sz="quarter" idx="10"/>
          </p:nvPr>
        </p:nvSpPr>
        <p:spPr/>
        <p:txBody>
          <a:bodyPr/>
          <a:lstStyle/>
          <a:p>
            <a:r>
              <a:rPr lang="en-US" dirty="0"/>
              <a:t>Umesh Adiga</a:t>
            </a:r>
          </a:p>
          <a:p>
            <a:r>
              <a:rPr lang="en-US" dirty="0"/>
              <a:t>01/14/2022</a:t>
            </a:r>
          </a:p>
        </p:txBody>
      </p:sp>
      <p:sp>
        <p:nvSpPr>
          <p:cNvPr id="3" name="Title 2">
            <a:extLst>
              <a:ext uri="{FF2B5EF4-FFF2-40B4-BE49-F238E27FC236}">
                <a16:creationId xmlns:a16="http://schemas.microsoft.com/office/drawing/2014/main" id="{5F963A0A-C86C-41CE-9924-CB5A4C00FCB5}"/>
              </a:ext>
            </a:extLst>
          </p:cNvPr>
          <p:cNvSpPr>
            <a:spLocks noGrp="1"/>
          </p:cNvSpPr>
          <p:nvPr>
            <p:ph type="title"/>
          </p:nvPr>
        </p:nvSpPr>
        <p:spPr>
          <a:xfrm>
            <a:off x="336551" y="4451154"/>
            <a:ext cx="11548533" cy="842611"/>
          </a:xfrm>
        </p:spPr>
        <p:txBody>
          <a:bodyPr/>
          <a:lstStyle/>
          <a:p>
            <a:r>
              <a:rPr lang="en-US" sz="1600" dirty="0"/>
              <a:t>Methodology documentation: Machine Learning for SEM Image Enhancement</a:t>
            </a:r>
          </a:p>
        </p:txBody>
      </p:sp>
      <p:sp>
        <p:nvSpPr>
          <p:cNvPr id="4" name="TextBox 3">
            <a:extLst>
              <a:ext uri="{FF2B5EF4-FFF2-40B4-BE49-F238E27FC236}">
                <a16:creationId xmlns:a16="http://schemas.microsoft.com/office/drawing/2014/main" id="{F0BDFE61-DC5A-4A41-8074-60F454513697}"/>
              </a:ext>
            </a:extLst>
          </p:cNvPr>
          <p:cNvSpPr txBox="1"/>
          <p:nvPr/>
        </p:nvSpPr>
        <p:spPr>
          <a:xfrm>
            <a:off x="3445329" y="5625193"/>
            <a:ext cx="2108269" cy="369332"/>
          </a:xfrm>
          <a:prstGeom prst="rect">
            <a:avLst/>
          </a:prstGeom>
          <a:noFill/>
        </p:spPr>
        <p:txBody>
          <a:bodyPr wrap="none" rtlCol="0">
            <a:spAutoFit/>
          </a:bodyPr>
          <a:lstStyle/>
          <a:p>
            <a:r>
              <a:rPr lang="en-US" dirty="0">
                <a:solidFill>
                  <a:srgbClr val="FF0000"/>
                </a:solidFill>
              </a:rPr>
              <a:t>Highly Confidential</a:t>
            </a:r>
          </a:p>
        </p:txBody>
      </p:sp>
    </p:spTree>
    <p:extLst>
      <p:ext uri="{BB962C8B-B14F-4D97-AF65-F5344CB8AC3E}">
        <p14:creationId xmlns:p14="http://schemas.microsoft.com/office/powerpoint/2010/main" val="22038756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DAAE-BCF5-4CDC-92AA-C5B8C193D361}"/>
              </a:ext>
            </a:extLst>
          </p:cNvPr>
          <p:cNvSpPr>
            <a:spLocks noGrp="1"/>
          </p:cNvSpPr>
          <p:nvPr>
            <p:ph type="title"/>
          </p:nvPr>
        </p:nvSpPr>
        <p:spPr/>
        <p:txBody>
          <a:bodyPr/>
          <a:lstStyle/>
          <a:p>
            <a:r>
              <a:rPr lang="en-US" sz="1800" dirty="0"/>
              <a:t>Individual Image Frame Super Resolution (SR) model: 3D NAND (</a:t>
            </a:r>
            <a:r>
              <a:rPr lang="en-US" sz="1800" dirty="0" err="1"/>
              <a:t>Verios</a:t>
            </a:r>
            <a:r>
              <a:rPr lang="en-US" sz="1800" dirty="0"/>
              <a:t> SEM) trained</a:t>
            </a:r>
          </a:p>
        </p:txBody>
      </p:sp>
      <p:pic>
        <p:nvPicPr>
          <p:cNvPr id="4" name="Picture 3" descr="A picture containing bathroom, curtain, shower, fabric&#10;&#10;Description automatically generated">
            <a:extLst>
              <a:ext uri="{FF2B5EF4-FFF2-40B4-BE49-F238E27FC236}">
                <a16:creationId xmlns:a16="http://schemas.microsoft.com/office/drawing/2014/main" id="{08BFF3F1-9CC4-408F-B071-E508AA58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60" y="901462"/>
            <a:ext cx="5509662" cy="4756388"/>
          </a:xfrm>
          <a:prstGeom prst="rect">
            <a:avLst/>
          </a:prstGeom>
        </p:spPr>
      </p:pic>
      <p:pic>
        <p:nvPicPr>
          <p:cNvPr id="6" name="Picture 5" descr="A picture containing furniture&#10;&#10;Description automatically generated">
            <a:extLst>
              <a:ext uri="{FF2B5EF4-FFF2-40B4-BE49-F238E27FC236}">
                <a16:creationId xmlns:a16="http://schemas.microsoft.com/office/drawing/2014/main" id="{3FFF6737-1371-4E20-AFA2-7857D2EC7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60" y="901463"/>
            <a:ext cx="5509662" cy="4756388"/>
          </a:xfrm>
          <a:prstGeom prst="rect">
            <a:avLst/>
          </a:prstGeom>
        </p:spPr>
      </p:pic>
      <p:sp>
        <p:nvSpPr>
          <p:cNvPr id="7" name="Arrow: Right 6">
            <a:extLst>
              <a:ext uri="{FF2B5EF4-FFF2-40B4-BE49-F238E27FC236}">
                <a16:creationId xmlns:a16="http://schemas.microsoft.com/office/drawing/2014/main" id="{499F65F9-F6DC-4527-B564-E6FFF7A0A816}"/>
              </a:ext>
            </a:extLst>
          </p:cNvPr>
          <p:cNvSpPr/>
          <p:nvPr/>
        </p:nvSpPr>
        <p:spPr bwMode="auto">
          <a:xfrm>
            <a:off x="4745255" y="2762451"/>
            <a:ext cx="2165684" cy="1212783"/>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8" name="TextBox 7">
            <a:extLst>
              <a:ext uri="{FF2B5EF4-FFF2-40B4-BE49-F238E27FC236}">
                <a16:creationId xmlns:a16="http://schemas.microsoft.com/office/drawing/2014/main" id="{19D0E153-0A6A-4594-B9B7-89467DFE3DD4}"/>
              </a:ext>
            </a:extLst>
          </p:cNvPr>
          <p:cNvSpPr txBox="1"/>
          <p:nvPr/>
        </p:nvSpPr>
        <p:spPr>
          <a:xfrm>
            <a:off x="898071" y="5852550"/>
            <a:ext cx="8404865" cy="369332"/>
          </a:xfrm>
          <a:prstGeom prst="rect">
            <a:avLst/>
          </a:prstGeom>
          <a:noFill/>
        </p:spPr>
        <p:txBody>
          <a:bodyPr wrap="none" rtlCol="0">
            <a:spAutoFit/>
          </a:bodyPr>
          <a:lstStyle/>
          <a:p>
            <a:r>
              <a:rPr lang="en-US" dirty="0"/>
              <a:t>Multiple frames (of very low dwell time) are enhanced by SR model prior to DCFI </a:t>
            </a:r>
          </a:p>
        </p:txBody>
      </p:sp>
      <p:sp>
        <p:nvSpPr>
          <p:cNvPr id="9" name="TextBox 8">
            <a:extLst>
              <a:ext uri="{FF2B5EF4-FFF2-40B4-BE49-F238E27FC236}">
                <a16:creationId xmlns:a16="http://schemas.microsoft.com/office/drawing/2014/main" id="{A7898447-8B57-42D0-B30B-B88692F01587}"/>
              </a:ext>
            </a:extLst>
          </p:cNvPr>
          <p:cNvSpPr txBox="1"/>
          <p:nvPr/>
        </p:nvSpPr>
        <p:spPr>
          <a:xfrm>
            <a:off x="465364" y="586436"/>
            <a:ext cx="2416046" cy="369332"/>
          </a:xfrm>
          <a:prstGeom prst="rect">
            <a:avLst/>
          </a:prstGeom>
          <a:noFill/>
        </p:spPr>
        <p:txBody>
          <a:bodyPr wrap="none" rtlCol="0">
            <a:spAutoFit/>
          </a:bodyPr>
          <a:lstStyle/>
          <a:p>
            <a:r>
              <a:rPr lang="en-US" dirty="0"/>
              <a:t>Original Single Frame</a:t>
            </a:r>
          </a:p>
        </p:txBody>
      </p:sp>
      <p:sp>
        <p:nvSpPr>
          <p:cNvPr id="10" name="TextBox 9">
            <a:extLst>
              <a:ext uri="{FF2B5EF4-FFF2-40B4-BE49-F238E27FC236}">
                <a16:creationId xmlns:a16="http://schemas.microsoft.com/office/drawing/2014/main" id="{C07B7609-8691-403C-A5A1-B709C85CD51D}"/>
              </a:ext>
            </a:extLst>
          </p:cNvPr>
          <p:cNvSpPr txBox="1"/>
          <p:nvPr/>
        </p:nvSpPr>
        <p:spPr>
          <a:xfrm>
            <a:off x="6153150" y="596078"/>
            <a:ext cx="3839513" cy="369332"/>
          </a:xfrm>
          <a:prstGeom prst="rect">
            <a:avLst/>
          </a:prstGeom>
          <a:noFill/>
        </p:spPr>
        <p:txBody>
          <a:bodyPr wrap="none" rtlCol="0">
            <a:spAutoFit/>
          </a:bodyPr>
          <a:lstStyle/>
          <a:p>
            <a:r>
              <a:rPr lang="en-US" dirty="0"/>
              <a:t>After super resolution enhancement</a:t>
            </a:r>
          </a:p>
        </p:txBody>
      </p:sp>
    </p:spTree>
    <p:extLst>
      <p:ext uri="{BB962C8B-B14F-4D97-AF65-F5344CB8AC3E}">
        <p14:creationId xmlns:p14="http://schemas.microsoft.com/office/powerpoint/2010/main" val="13409841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3032-BF9F-40DE-A418-9719A63F80F6}"/>
              </a:ext>
            </a:extLst>
          </p:cNvPr>
          <p:cNvSpPr>
            <a:spLocks noGrp="1"/>
          </p:cNvSpPr>
          <p:nvPr>
            <p:ph type="title"/>
          </p:nvPr>
        </p:nvSpPr>
        <p:spPr/>
        <p:txBody>
          <a:bodyPr/>
          <a:lstStyle/>
          <a:p>
            <a:r>
              <a:rPr lang="en-US" dirty="0"/>
              <a:t>DCFI of image frames before and after SR model application:</a:t>
            </a:r>
          </a:p>
        </p:txBody>
      </p:sp>
      <p:sp>
        <p:nvSpPr>
          <p:cNvPr id="7" name="TextBox 6">
            <a:extLst>
              <a:ext uri="{FF2B5EF4-FFF2-40B4-BE49-F238E27FC236}">
                <a16:creationId xmlns:a16="http://schemas.microsoft.com/office/drawing/2014/main" id="{211EFAC5-FF3B-4709-BB97-85FBD5578DA7}"/>
              </a:ext>
            </a:extLst>
          </p:cNvPr>
          <p:cNvSpPr txBox="1"/>
          <p:nvPr/>
        </p:nvSpPr>
        <p:spPr>
          <a:xfrm>
            <a:off x="2229844" y="5999186"/>
            <a:ext cx="6207790" cy="369332"/>
          </a:xfrm>
          <a:prstGeom prst="rect">
            <a:avLst/>
          </a:prstGeom>
          <a:noFill/>
        </p:spPr>
        <p:txBody>
          <a:bodyPr wrap="none" rtlCol="0">
            <a:spAutoFit/>
          </a:bodyPr>
          <a:lstStyle/>
          <a:p>
            <a:r>
              <a:rPr lang="en-US" dirty="0"/>
              <a:t>We will rework the SR training to reduce the amount of blur</a:t>
            </a:r>
          </a:p>
        </p:txBody>
      </p:sp>
      <p:sp>
        <p:nvSpPr>
          <p:cNvPr id="8" name="TextBox 7">
            <a:extLst>
              <a:ext uri="{FF2B5EF4-FFF2-40B4-BE49-F238E27FC236}">
                <a16:creationId xmlns:a16="http://schemas.microsoft.com/office/drawing/2014/main" id="{5936E4B7-F914-4326-86E8-91C0E42B9485}"/>
              </a:ext>
            </a:extLst>
          </p:cNvPr>
          <p:cNvSpPr txBox="1"/>
          <p:nvPr/>
        </p:nvSpPr>
        <p:spPr>
          <a:xfrm>
            <a:off x="702643" y="533400"/>
            <a:ext cx="86433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B5B0238A-FFA1-4077-BA1E-019F30E8E21D}"/>
              </a:ext>
            </a:extLst>
          </p:cNvPr>
          <p:cNvSpPr txBox="1"/>
          <p:nvPr/>
        </p:nvSpPr>
        <p:spPr>
          <a:xfrm>
            <a:off x="6560351" y="548822"/>
            <a:ext cx="671979" cy="369332"/>
          </a:xfrm>
          <a:prstGeom prst="rect">
            <a:avLst/>
          </a:prstGeom>
          <a:noFill/>
        </p:spPr>
        <p:txBody>
          <a:bodyPr wrap="none" rtlCol="0">
            <a:spAutoFit/>
          </a:bodyPr>
          <a:lstStyle/>
          <a:p>
            <a:r>
              <a:rPr lang="en-US" dirty="0"/>
              <a:t>After</a:t>
            </a:r>
          </a:p>
        </p:txBody>
      </p:sp>
      <p:pic>
        <p:nvPicPr>
          <p:cNvPr id="5" name="Picture 4" descr="A picture containing text, curtain&#10;&#10;Description automatically generated">
            <a:extLst>
              <a:ext uri="{FF2B5EF4-FFF2-40B4-BE49-F238E27FC236}">
                <a16:creationId xmlns:a16="http://schemas.microsoft.com/office/drawing/2014/main" id="{F59B39A9-307E-4D4B-9433-8B2FFBC8B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1" y="849868"/>
            <a:ext cx="4780768" cy="4780768"/>
          </a:xfrm>
          <a:prstGeom prst="rect">
            <a:avLst/>
          </a:prstGeom>
        </p:spPr>
      </p:pic>
      <p:sp>
        <p:nvSpPr>
          <p:cNvPr id="12" name="Arrow: Right 11">
            <a:extLst>
              <a:ext uri="{FF2B5EF4-FFF2-40B4-BE49-F238E27FC236}">
                <a16:creationId xmlns:a16="http://schemas.microsoft.com/office/drawing/2014/main" id="{5780D8E5-541B-4B3B-ABDA-691EAC58F715}"/>
              </a:ext>
            </a:extLst>
          </p:cNvPr>
          <p:cNvSpPr/>
          <p:nvPr/>
        </p:nvSpPr>
        <p:spPr bwMode="auto">
          <a:xfrm>
            <a:off x="5316889" y="2646947"/>
            <a:ext cx="1018598" cy="782053"/>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10" name="Picture 9" descr="A picture containing curtain&#10;&#10;Description automatically generated">
            <a:extLst>
              <a:ext uri="{FF2B5EF4-FFF2-40B4-BE49-F238E27FC236}">
                <a16:creationId xmlns:a16="http://schemas.microsoft.com/office/drawing/2014/main" id="{6166988C-5927-4E3F-8B6E-A23B7CAD1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157" y="834576"/>
            <a:ext cx="4799368" cy="4799368"/>
          </a:xfrm>
          <a:prstGeom prst="rect">
            <a:avLst/>
          </a:prstGeom>
        </p:spPr>
      </p:pic>
    </p:spTree>
    <p:extLst>
      <p:ext uri="{BB962C8B-B14F-4D97-AF65-F5344CB8AC3E}">
        <p14:creationId xmlns:p14="http://schemas.microsoft.com/office/powerpoint/2010/main" val="33027677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8A4F6-BFD8-476B-B826-5632EA510A52}"/>
              </a:ext>
            </a:extLst>
          </p:cNvPr>
          <p:cNvSpPr>
            <a:spLocks noGrp="1"/>
          </p:cNvSpPr>
          <p:nvPr>
            <p:ph idx="1"/>
          </p:nvPr>
        </p:nvSpPr>
        <p:spPr/>
        <p:txBody>
          <a:bodyPr/>
          <a:lstStyle/>
          <a:p>
            <a:r>
              <a:rPr lang="en-US" dirty="0"/>
              <a:t>Noise reduction in individual image frames is significant</a:t>
            </a:r>
          </a:p>
          <a:p>
            <a:r>
              <a:rPr lang="en-US" dirty="0"/>
              <a:t>Super resolved image has 4X more pixel count and hence easier for metrology algorithm deployment</a:t>
            </a:r>
          </a:p>
          <a:p>
            <a:r>
              <a:rPr lang="en-US" dirty="0"/>
              <a:t>Transition from one brightness level to another is smooth and somewhat sharp.</a:t>
            </a:r>
          </a:p>
          <a:p>
            <a:r>
              <a:rPr lang="en-US" dirty="0"/>
              <a:t>Result images appear to be darker in overall brightness. Either the training data should be modified to enhance the image brightness or use a conventional post-processing algorithm to enhance the image brightness.</a:t>
            </a:r>
          </a:p>
          <a:p>
            <a:r>
              <a:rPr lang="en-US" dirty="0"/>
              <a:t>Images appeared to be somewhat blurred. Retraining with sharp images might reduce this effect.</a:t>
            </a:r>
          </a:p>
        </p:txBody>
      </p:sp>
      <p:sp>
        <p:nvSpPr>
          <p:cNvPr id="3" name="Title 2">
            <a:extLst>
              <a:ext uri="{FF2B5EF4-FFF2-40B4-BE49-F238E27FC236}">
                <a16:creationId xmlns:a16="http://schemas.microsoft.com/office/drawing/2014/main" id="{F104290F-F715-469B-8550-2D8B506229D0}"/>
              </a:ext>
            </a:extLst>
          </p:cNvPr>
          <p:cNvSpPr>
            <a:spLocks noGrp="1"/>
          </p:cNvSpPr>
          <p:nvPr>
            <p:ph type="title"/>
          </p:nvPr>
        </p:nvSpPr>
        <p:spPr/>
        <p:txBody>
          <a:bodyPr/>
          <a:lstStyle/>
          <a:p>
            <a:r>
              <a:rPr lang="en-US" dirty="0"/>
              <a:t>Conclusion on SR model enhancement</a:t>
            </a:r>
          </a:p>
        </p:txBody>
      </p:sp>
    </p:spTree>
    <p:extLst>
      <p:ext uri="{BB962C8B-B14F-4D97-AF65-F5344CB8AC3E}">
        <p14:creationId xmlns:p14="http://schemas.microsoft.com/office/powerpoint/2010/main" val="40960274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8DD1-2DBC-4668-89F0-E076DD9C755B}"/>
              </a:ext>
            </a:extLst>
          </p:cNvPr>
          <p:cNvSpPr>
            <a:spLocks noGrp="1"/>
          </p:cNvSpPr>
          <p:nvPr>
            <p:ph type="title"/>
          </p:nvPr>
        </p:nvSpPr>
        <p:spPr/>
        <p:txBody>
          <a:bodyPr/>
          <a:lstStyle/>
          <a:p>
            <a:r>
              <a:rPr lang="en-US" dirty="0"/>
              <a:t>Proposal for Noise Reducer Model</a:t>
            </a:r>
          </a:p>
        </p:txBody>
      </p:sp>
      <p:sp>
        <p:nvSpPr>
          <p:cNvPr id="3" name="TextBox 2">
            <a:extLst>
              <a:ext uri="{FF2B5EF4-FFF2-40B4-BE49-F238E27FC236}">
                <a16:creationId xmlns:a16="http://schemas.microsoft.com/office/drawing/2014/main" id="{3AC22413-DF5B-4727-B579-3815C9CC30FE}"/>
              </a:ext>
            </a:extLst>
          </p:cNvPr>
          <p:cNvSpPr txBox="1"/>
          <p:nvPr/>
        </p:nvSpPr>
        <p:spPr>
          <a:xfrm>
            <a:off x="404583" y="654755"/>
            <a:ext cx="6558206" cy="1200329"/>
          </a:xfrm>
          <a:prstGeom prst="rect">
            <a:avLst/>
          </a:prstGeom>
          <a:noFill/>
        </p:spPr>
        <p:txBody>
          <a:bodyPr wrap="none" rtlCol="0">
            <a:spAutoFit/>
          </a:bodyPr>
          <a:lstStyle/>
          <a:p>
            <a:endParaRPr lang="en-US" dirty="0"/>
          </a:p>
          <a:p>
            <a:pPr marL="342900" indent="-342900">
              <a:buAutoNum type="arabicPeriod" startAt="2"/>
            </a:pPr>
            <a:r>
              <a:rPr lang="en-US" dirty="0"/>
              <a:t>For every image-frame, use auto-encoder decoder models </a:t>
            </a:r>
          </a:p>
          <a:p>
            <a:r>
              <a:rPr lang="en-US" dirty="0"/>
              <a:t>     to improve SNR, CNR, uniformity, gamma correction, etc. </a:t>
            </a:r>
          </a:p>
          <a:p>
            <a:r>
              <a:rPr lang="en-US" dirty="0"/>
              <a:t>	</a:t>
            </a:r>
          </a:p>
        </p:txBody>
      </p:sp>
      <p:sp>
        <p:nvSpPr>
          <p:cNvPr id="4" name="TextBox 3">
            <a:extLst>
              <a:ext uri="{FF2B5EF4-FFF2-40B4-BE49-F238E27FC236}">
                <a16:creationId xmlns:a16="http://schemas.microsoft.com/office/drawing/2014/main" id="{BBCAB44C-5D0E-480D-B45F-EBDBE63CDF9D}"/>
              </a:ext>
            </a:extLst>
          </p:cNvPr>
          <p:cNvSpPr txBox="1"/>
          <p:nvPr/>
        </p:nvSpPr>
        <p:spPr>
          <a:xfrm>
            <a:off x="637210" y="2353945"/>
            <a:ext cx="5981125" cy="2308324"/>
          </a:xfrm>
          <a:prstGeom prst="rect">
            <a:avLst/>
          </a:prstGeom>
          <a:noFill/>
        </p:spPr>
        <p:txBody>
          <a:bodyPr wrap="none" rtlCol="0">
            <a:spAutoFit/>
          </a:bodyPr>
          <a:lstStyle/>
          <a:p>
            <a:r>
              <a:rPr lang="en-US" dirty="0"/>
              <a:t>Machine learning model here would consist of  </a:t>
            </a:r>
          </a:p>
          <a:p>
            <a:r>
              <a:rPr lang="en-US" dirty="0"/>
              <a:t>1. Auto-encoders and </a:t>
            </a:r>
          </a:p>
          <a:p>
            <a:r>
              <a:rPr lang="en-US" dirty="0"/>
              <a:t>2. Auto-decoders </a:t>
            </a:r>
          </a:p>
          <a:p>
            <a:endParaRPr lang="en-US" dirty="0"/>
          </a:p>
          <a:p>
            <a:r>
              <a:rPr lang="en-US" dirty="0"/>
              <a:t>Accomplishes</a:t>
            </a:r>
          </a:p>
          <a:p>
            <a:r>
              <a:rPr lang="en-US" dirty="0"/>
              <a:t>	1. Noise reduction, </a:t>
            </a:r>
          </a:p>
          <a:p>
            <a:r>
              <a:rPr lang="en-US" dirty="0"/>
              <a:t>	2. Contrast and Brightness standardization and </a:t>
            </a:r>
          </a:p>
          <a:p>
            <a:r>
              <a:rPr lang="en-US" dirty="0"/>
              <a:t>	3. Gama correction</a:t>
            </a:r>
          </a:p>
        </p:txBody>
      </p:sp>
      <p:sp>
        <p:nvSpPr>
          <p:cNvPr id="14" name="TextBox 13">
            <a:extLst>
              <a:ext uri="{FF2B5EF4-FFF2-40B4-BE49-F238E27FC236}">
                <a16:creationId xmlns:a16="http://schemas.microsoft.com/office/drawing/2014/main" id="{372E9BD0-BA23-4799-9A37-DECE32E46826}"/>
              </a:ext>
            </a:extLst>
          </p:cNvPr>
          <p:cNvSpPr txBox="1"/>
          <p:nvPr/>
        </p:nvSpPr>
        <p:spPr>
          <a:xfrm>
            <a:off x="9181436" y="6453761"/>
            <a:ext cx="864339" cy="369332"/>
          </a:xfrm>
          <a:prstGeom prst="rect">
            <a:avLst/>
          </a:prstGeom>
          <a:noFill/>
        </p:spPr>
        <p:txBody>
          <a:bodyPr wrap="none" rtlCol="0">
            <a:spAutoFit/>
          </a:bodyPr>
          <a:lstStyle/>
          <a:p>
            <a:r>
              <a:rPr lang="en-US" dirty="0"/>
              <a:t>Contd.</a:t>
            </a:r>
          </a:p>
        </p:txBody>
      </p:sp>
      <p:pic>
        <p:nvPicPr>
          <p:cNvPr id="1026" name="Picture 2">
            <a:extLst>
              <a:ext uri="{FF2B5EF4-FFF2-40B4-BE49-F238E27FC236}">
                <a16:creationId xmlns:a16="http://schemas.microsoft.com/office/drawing/2014/main" id="{2BF26203-D3E7-4FAA-AD4B-50CFF47D1FD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42007" y="1573029"/>
            <a:ext cx="3832994" cy="21471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schematic&#10;&#10;Description automatically generated">
            <a:extLst>
              <a:ext uri="{FF2B5EF4-FFF2-40B4-BE49-F238E27FC236}">
                <a16:creationId xmlns:a16="http://schemas.microsoft.com/office/drawing/2014/main" id="{E6C73DE6-A1FE-4FF8-BFBB-0AE6EF7C1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071" y="3808994"/>
            <a:ext cx="2982865" cy="2210941"/>
          </a:xfrm>
          <a:prstGeom prst="rect">
            <a:avLst/>
          </a:prstGeom>
        </p:spPr>
      </p:pic>
    </p:spTree>
    <p:extLst>
      <p:ext uri="{BB962C8B-B14F-4D97-AF65-F5344CB8AC3E}">
        <p14:creationId xmlns:p14="http://schemas.microsoft.com/office/powerpoint/2010/main" val="35550281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C8BD-55AF-423B-A768-6F7F73550923}"/>
              </a:ext>
            </a:extLst>
          </p:cNvPr>
          <p:cNvSpPr>
            <a:spLocks noGrp="1"/>
          </p:cNvSpPr>
          <p:nvPr>
            <p:ph type="title"/>
          </p:nvPr>
        </p:nvSpPr>
        <p:spPr/>
        <p:txBody>
          <a:bodyPr/>
          <a:lstStyle/>
          <a:p>
            <a:r>
              <a:rPr lang="en-US" dirty="0"/>
              <a:t>Code snippet- Autoencoder Decoder Model:</a:t>
            </a:r>
          </a:p>
        </p:txBody>
      </p:sp>
      <p:sp>
        <p:nvSpPr>
          <p:cNvPr id="3" name="TextBox 2">
            <a:extLst>
              <a:ext uri="{FF2B5EF4-FFF2-40B4-BE49-F238E27FC236}">
                <a16:creationId xmlns:a16="http://schemas.microsoft.com/office/drawing/2014/main" id="{0001CBA6-243B-45D7-B2EF-7BD99959CD17}"/>
              </a:ext>
            </a:extLst>
          </p:cNvPr>
          <p:cNvSpPr txBox="1"/>
          <p:nvPr/>
        </p:nvSpPr>
        <p:spPr>
          <a:xfrm>
            <a:off x="252476" y="687578"/>
            <a:ext cx="11400878" cy="5663089"/>
          </a:xfrm>
          <a:prstGeom prst="rect">
            <a:avLst/>
          </a:prstGeom>
          <a:noFill/>
        </p:spPr>
        <p:txBody>
          <a:bodyPr wrap="square" rtlCol="0">
            <a:spAutoFit/>
          </a:bodyPr>
          <a:lstStyle/>
          <a:p>
            <a:r>
              <a:rPr lang="en-US" sz="800" dirty="0"/>
              <a:t>########## Let us do ML based enhancement here ###################</a:t>
            </a:r>
          </a:p>
          <a:p>
            <a:r>
              <a:rPr lang="en-US" sz="800" dirty="0" err="1"/>
              <a:t>img</a:t>
            </a:r>
            <a:r>
              <a:rPr lang="en-US" sz="800" dirty="0"/>
              <a:t> = Input(shape=(None, None, 1))   </a:t>
            </a:r>
          </a:p>
          <a:p>
            <a:r>
              <a:rPr lang="en-US" sz="800" dirty="0"/>
              <a:t>############### let’s create the model with an object call ###################</a:t>
            </a:r>
          </a:p>
          <a:p>
            <a:r>
              <a:rPr lang="en-US" sz="800" dirty="0"/>
              <a:t>#encoding architecture</a:t>
            </a:r>
          </a:p>
          <a:p>
            <a:r>
              <a:rPr lang="en-US" sz="800" dirty="0"/>
              <a:t>x1 = Conv2D(4, (3, 3), activation='</a:t>
            </a:r>
            <a:r>
              <a:rPr lang="en-US" sz="800" dirty="0" err="1"/>
              <a:t>relu</a:t>
            </a:r>
            <a:r>
              <a:rPr lang="en-US" sz="800" dirty="0"/>
              <a:t>', padding='same', </a:t>
            </a:r>
            <a:r>
              <a:rPr lang="en-US" sz="800" dirty="0" err="1"/>
              <a:t>kernel_regularizer</a:t>
            </a:r>
            <a:r>
              <a:rPr lang="en-US" sz="800" dirty="0"/>
              <a:t>=regularizers.l1(10e-10))(</a:t>
            </a:r>
            <a:r>
              <a:rPr lang="en-US" sz="800" dirty="0" err="1"/>
              <a:t>img</a:t>
            </a:r>
            <a:r>
              <a:rPr lang="en-US" sz="800" dirty="0"/>
              <a:t>) #64</a:t>
            </a:r>
          </a:p>
          <a:p>
            <a:r>
              <a:rPr lang="en-US" sz="800" dirty="0"/>
              <a:t>x2 = Conv2D(4, (3, 3), activation='</a:t>
            </a:r>
            <a:r>
              <a:rPr lang="en-US" sz="800" dirty="0" err="1"/>
              <a:t>relu</a:t>
            </a:r>
            <a:r>
              <a:rPr lang="en-US" sz="800" dirty="0"/>
              <a:t>', padding='same', </a:t>
            </a:r>
            <a:r>
              <a:rPr lang="en-US" sz="800" dirty="0" err="1"/>
              <a:t>kernel_regularizer</a:t>
            </a:r>
            <a:r>
              <a:rPr lang="en-US" sz="800" dirty="0"/>
              <a:t>=regularizers.l1(10e-10))(x1) #64</a:t>
            </a:r>
          </a:p>
          <a:p>
            <a:r>
              <a:rPr lang="en-US" sz="800" dirty="0"/>
              <a:t>x3 = MaxPool2D(padding='same')(x2)</a:t>
            </a:r>
          </a:p>
          <a:p>
            <a:r>
              <a:rPr lang="en-US" sz="800" dirty="0"/>
              <a:t>x4 = Conv2D(8, (3, 3), activation='</a:t>
            </a:r>
            <a:r>
              <a:rPr lang="en-US" sz="800" dirty="0" err="1"/>
              <a:t>relu</a:t>
            </a:r>
            <a:r>
              <a:rPr lang="en-US" sz="800" dirty="0"/>
              <a:t>', padding='same', </a:t>
            </a:r>
            <a:r>
              <a:rPr lang="en-US" sz="800" dirty="0" err="1"/>
              <a:t>kernel_regularizer</a:t>
            </a:r>
            <a:r>
              <a:rPr lang="en-US" sz="800" dirty="0"/>
              <a:t>=regularizers.l1(10e-10))(x3) #128</a:t>
            </a:r>
          </a:p>
          <a:p>
            <a:r>
              <a:rPr lang="en-US" sz="800" dirty="0"/>
              <a:t>x5 = Conv2D(8, (3, 3), activation='</a:t>
            </a:r>
            <a:r>
              <a:rPr lang="en-US" sz="800" dirty="0" err="1"/>
              <a:t>relu</a:t>
            </a:r>
            <a:r>
              <a:rPr lang="en-US" sz="800" dirty="0"/>
              <a:t>', padding='same', </a:t>
            </a:r>
            <a:r>
              <a:rPr lang="en-US" sz="800" dirty="0" err="1"/>
              <a:t>kernel_regularizer</a:t>
            </a:r>
            <a:r>
              <a:rPr lang="en-US" sz="800" dirty="0"/>
              <a:t>=regularizers.l1(10e-10))(x4) #128</a:t>
            </a:r>
          </a:p>
          <a:p>
            <a:r>
              <a:rPr lang="en-US" sz="800" dirty="0"/>
              <a:t>x6 = MaxPool2D(padding='same')(x5)</a:t>
            </a:r>
          </a:p>
          <a:p>
            <a:r>
              <a:rPr lang="en-US" sz="800" dirty="0"/>
              <a:t>x7 = Conv2D(16, (3, 3), activation='</a:t>
            </a:r>
            <a:r>
              <a:rPr lang="en-US" sz="800" dirty="0" err="1"/>
              <a:t>relu</a:t>
            </a:r>
            <a:r>
              <a:rPr lang="en-US" sz="800" dirty="0"/>
              <a:t>', padding='same', </a:t>
            </a:r>
            <a:r>
              <a:rPr lang="en-US" sz="800" dirty="0" err="1"/>
              <a:t>kernel_regularizer</a:t>
            </a:r>
            <a:r>
              <a:rPr lang="en-US" sz="800" dirty="0"/>
              <a:t>=regularizers.l1(10e-10))(x6) #128</a:t>
            </a:r>
          </a:p>
          <a:p>
            <a:r>
              <a:rPr lang="en-US" sz="800" dirty="0"/>
              <a:t>x8 = Conv2D(16, (3, 3), activation='</a:t>
            </a:r>
            <a:r>
              <a:rPr lang="en-US" sz="800" dirty="0" err="1"/>
              <a:t>relu</a:t>
            </a:r>
            <a:r>
              <a:rPr lang="en-US" sz="800" dirty="0"/>
              <a:t>', padding='same', </a:t>
            </a:r>
            <a:r>
              <a:rPr lang="en-US" sz="800" dirty="0" err="1"/>
              <a:t>kernel_regularizer</a:t>
            </a:r>
            <a:r>
              <a:rPr lang="en-US" sz="800" dirty="0"/>
              <a:t>=regularizers.l1(10e-10))(x7) #128</a:t>
            </a:r>
          </a:p>
          <a:p>
            <a:r>
              <a:rPr lang="en-US" sz="800" dirty="0"/>
              <a:t>x9 = MaxPool2D(padding='same')(x8)</a:t>
            </a:r>
          </a:p>
          <a:p>
            <a:r>
              <a:rPr lang="en-US" sz="800" dirty="0"/>
              <a:t>encoded = Conv2D(32, (3, 3), activation='</a:t>
            </a:r>
            <a:r>
              <a:rPr lang="en-US" sz="800" dirty="0" err="1"/>
              <a:t>relu</a:t>
            </a:r>
            <a:r>
              <a:rPr lang="en-US" sz="800" dirty="0"/>
              <a:t>', padding='same', </a:t>
            </a:r>
            <a:r>
              <a:rPr lang="en-US" sz="800" dirty="0" err="1"/>
              <a:t>kernel_regularizer</a:t>
            </a:r>
            <a:r>
              <a:rPr lang="en-US" sz="800" dirty="0"/>
              <a:t>=regularizers.l1(10e-10))(x9) #256</a:t>
            </a:r>
          </a:p>
          <a:p>
            <a:endParaRPr lang="en-US" sz="800" dirty="0"/>
          </a:p>
          <a:p>
            <a:r>
              <a:rPr lang="en-US" sz="800" dirty="0"/>
              <a:t>## decoding architecture</a:t>
            </a:r>
          </a:p>
          <a:p>
            <a:r>
              <a:rPr lang="en-US" sz="800" dirty="0"/>
              <a:t>y7 = UpSampling2D()(encoded)</a:t>
            </a:r>
          </a:p>
          <a:p>
            <a:r>
              <a:rPr lang="en-US" sz="800" dirty="0"/>
              <a:t>y8 = Conv2D(16, (3, 3), activation='</a:t>
            </a:r>
            <a:r>
              <a:rPr lang="en-US" sz="800" dirty="0" err="1"/>
              <a:t>relu</a:t>
            </a:r>
            <a:r>
              <a:rPr lang="en-US" sz="800" dirty="0"/>
              <a:t>', padding='same', </a:t>
            </a:r>
            <a:r>
              <a:rPr lang="en-US" sz="800" dirty="0" err="1"/>
              <a:t>kernel_regularizer</a:t>
            </a:r>
            <a:r>
              <a:rPr lang="en-US" sz="800" dirty="0"/>
              <a:t>=regularizers.l1(10e-10))(y7) #128</a:t>
            </a:r>
          </a:p>
          <a:p>
            <a:r>
              <a:rPr lang="en-US" sz="800" dirty="0"/>
              <a:t>y9 = Conv2D(16, (3, 3), activation='</a:t>
            </a:r>
            <a:r>
              <a:rPr lang="en-US" sz="800" dirty="0" err="1"/>
              <a:t>relu</a:t>
            </a:r>
            <a:r>
              <a:rPr lang="en-US" sz="800" dirty="0"/>
              <a:t>', padding='same', </a:t>
            </a:r>
            <a:r>
              <a:rPr lang="en-US" sz="800" dirty="0" err="1"/>
              <a:t>kernel_regularizer</a:t>
            </a:r>
            <a:r>
              <a:rPr lang="en-US" sz="800" dirty="0"/>
              <a:t>=regularizers.l1(10e-10))(y8) #128</a:t>
            </a:r>
          </a:p>
          <a:p>
            <a:r>
              <a:rPr lang="en-US" sz="800" dirty="0"/>
              <a:t>y10 = Add()([x8, y9])</a:t>
            </a:r>
          </a:p>
          <a:p>
            <a:r>
              <a:rPr lang="en-US" sz="800" dirty="0"/>
              <a:t>y11 = UpSampling2D()(y10)</a:t>
            </a:r>
          </a:p>
          <a:p>
            <a:r>
              <a:rPr lang="en-US" sz="800" dirty="0"/>
              <a:t>y12 = Conv2D(8, (3, 3), activation='</a:t>
            </a:r>
            <a:r>
              <a:rPr lang="en-US" sz="800" dirty="0" err="1"/>
              <a:t>relu</a:t>
            </a:r>
            <a:r>
              <a:rPr lang="en-US" sz="800" dirty="0"/>
              <a:t>', padding='same', </a:t>
            </a:r>
            <a:r>
              <a:rPr lang="en-US" sz="800" dirty="0" err="1"/>
              <a:t>kernel_regularizer</a:t>
            </a:r>
            <a:r>
              <a:rPr lang="en-US" sz="800" dirty="0"/>
              <a:t>=regularizers.l1(10e-10))(y11) #128</a:t>
            </a:r>
          </a:p>
          <a:p>
            <a:r>
              <a:rPr lang="en-US" sz="800" dirty="0"/>
              <a:t>y13 = Conv2D(8, (3, 3), activation='</a:t>
            </a:r>
            <a:r>
              <a:rPr lang="en-US" sz="800" dirty="0" err="1"/>
              <a:t>relu</a:t>
            </a:r>
            <a:r>
              <a:rPr lang="en-US" sz="800" dirty="0"/>
              <a:t>', padding='same', </a:t>
            </a:r>
            <a:r>
              <a:rPr lang="en-US" sz="800" dirty="0" err="1"/>
              <a:t>kernel_regularizer</a:t>
            </a:r>
            <a:r>
              <a:rPr lang="en-US" sz="800" dirty="0"/>
              <a:t>=regularizers.l1(10e-10))(y12) #128</a:t>
            </a:r>
          </a:p>
          <a:p>
            <a:r>
              <a:rPr lang="en-US" sz="800" dirty="0"/>
              <a:t>y14 = Add()([x5, y13])</a:t>
            </a:r>
          </a:p>
          <a:p>
            <a:r>
              <a:rPr lang="en-US" sz="800" dirty="0"/>
              <a:t>y15 = UpSampling2D()(y14)</a:t>
            </a:r>
          </a:p>
          <a:p>
            <a:r>
              <a:rPr lang="en-US" sz="800" dirty="0"/>
              <a:t>y16 = Conv2D(4, (3, 3), activation='</a:t>
            </a:r>
            <a:r>
              <a:rPr lang="en-US" sz="800" dirty="0" err="1"/>
              <a:t>relu</a:t>
            </a:r>
            <a:r>
              <a:rPr lang="en-US" sz="800" dirty="0"/>
              <a:t>', padding='same', </a:t>
            </a:r>
            <a:r>
              <a:rPr lang="en-US" sz="800" dirty="0" err="1"/>
              <a:t>kernel_regularizer</a:t>
            </a:r>
            <a:r>
              <a:rPr lang="en-US" sz="800" dirty="0"/>
              <a:t>=regularizers.l1(10e-10))(y15) #64</a:t>
            </a:r>
          </a:p>
          <a:p>
            <a:r>
              <a:rPr lang="en-US" sz="800" dirty="0"/>
              <a:t>y17 = Conv2D(4, (3, 3), activation='</a:t>
            </a:r>
            <a:r>
              <a:rPr lang="en-US" sz="800" dirty="0" err="1"/>
              <a:t>relu</a:t>
            </a:r>
            <a:r>
              <a:rPr lang="en-US" sz="800" dirty="0"/>
              <a:t>', padding='same', </a:t>
            </a:r>
            <a:r>
              <a:rPr lang="en-US" sz="800" dirty="0" err="1"/>
              <a:t>kernel_regularizer</a:t>
            </a:r>
            <a:r>
              <a:rPr lang="en-US" sz="800" dirty="0"/>
              <a:t>=regularizers.l1(10e-10))(y16) #64</a:t>
            </a:r>
          </a:p>
          <a:p>
            <a:r>
              <a:rPr lang="en-US" sz="800" dirty="0"/>
              <a:t>y18 = Add()([x2, y17])</a:t>
            </a:r>
          </a:p>
          <a:p>
            <a:r>
              <a:rPr lang="en-US" sz="800" dirty="0"/>
              <a:t>y19 = Conv2D(32, (3, 3), padding='same', </a:t>
            </a:r>
            <a:r>
              <a:rPr lang="en-US" sz="800" dirty="0" err="1"/>
              <a:t>kernel_regularizer</a:t>
            </a:r>
            <a:r>
              <a:rPr lang="en-US" sz="800" dirty="0"/>
              <a:t>=regularizers.l1(10e-10))(y18) #32</a:t>
            </a:r>
          </a:p>
          <a:p>
            <a:endParaRPr lang="en-US" sz="800" dirty="0"/>
          </a:p>
          <a:p>
            <a:r>
              <a:rPr lang="en-US" sz="800" dirty="0"/>
              <a:t>decoded = Conv2D(1, (3, 3), padding='</a:t>
            </a:r>
            <a:r>
              <a:rPr lang="en-US" sz="800" dirty="0" err="1"/>
              <a:t>same',activation</a:t>
            </a:r>
            <a:r>
              <a:rPr lang="en-US" sz="800" dirty="0"/>
              <a:t>='</a:t>
            </a:r>
            <a:r>
              <a:rPr lang="en-US" sz="800" dirty="0" err="1"/>
              <a:t>relu</a:t>
            </a:r>
            <a:r>
              <a:rPr lang="en-US" sz="800" dirty="0"/>
              <a:t>', </a:t>
            </a:r>
            <a:r>
              <a:rPr lang="en-US" sz="800" dirty="0" err="1"/>
              <a:t>kernel_regularizer</a:t>
            </a:r>
            <a:r>
              <a:rPr lang="en-US" sz="800" dirty="0"/>
              <a:t>=regularizers.l1(10e-10))(y19)</a:t>
            </a:r>
          </a:p>
          <a:p>
            <a:endParaRPr lang="en-US" sz="800" dirty="0"/>
          </a:p>
          <a:p>
            <a:r>
              <a:rPr lang="en-US" sz="800" dirty="0"/>
              <a:t>autoencoder = Model(</a:t>
            </a:r>
            <a:r>
              <a:rPr lang="en-US" sz="800" dirty="0" err="1"/>
              <a:t>img</a:t>
            </a:r>
            <a:r>
              <a:rPr lang="en-US" sz="800" dirty="0"/>
              <a:t>, decoded)</a:t>
            </a:r>
          </a:p>
          <a:p>
            <a:r>
              <a:rPr lang="en-US" sz="800" dirty="0" err="1"/>
              <a:t>autoencoder.compile</a:t>
            </a:r>
            <a:r>
              <a:rPr lang="en-US" sz="800" dirty="0"/>
              <a:t>(optimizer='</a:t>
            </a:r>
            <a:r>
              <a:rPr lang="en-US" sz="800" dirty="0" err="1"/>
              <a:t>adam</a:t>
            </a:r>
            <a:r>
              <a:rPr lang="en-US" sz="800" dirty="0"/>
              <a:t>', loss='</a:t>
            </a:r>
            <a:r>
              <a:rPr lang="en-US" sz="800" dirty="0" err="1"/>
              <a:t>mse</a:t>
            </a:r>
            <a:r>
              <a:rPr lang="en-US" sz="800" dirty="0"/>
              <a:t>', metrics=['accuracy'])</a:t>
            </a:r>
          </a:p>
          <a:p>
            <a:endParaRPr lang="en-US" dirty="0"/>
          </a:p>
          <a:p>
            <a:r>
              <a:rPr lang="en-US" sz="800" dirty="0" err="1"/>
              <a:t>early_stopper</a:t>
            </a:r>
            <a:r>
              <a:rPr lang="en-US" sz="800" dirty="0"/>
              <a:t> = </a:t>
            </a:r>
            <a:r>
              <a:rPr lang="en-US" sz="800" dirty="0" err="1"/>
              <a:t>EarlyStopping</a:t>
            </a:r>
            <a:r>
              <a:rPr lang="en-US" sz="800" dirty="0"/>
              <a:t>(monitor='</a:t>
            </a:r>
            <a:r>
              <a:rPr lang="en-US" sz="800" dirty="0" err="1"/>
              <a:t>val_loss</a:t>
            </a:r>
            <a:r>
              <a:rPr lang="en-US" sz="800" dirty="0"/>
              <a:t>', </a:t>
            </a:r>
            <a:r>
              <a:rPr lang="en-US" sz="800" dirty="0" err="1"/>
              <a:t>min_delta</a:t>
            </a:r>
            <a:r>
              <a:rPr lang="en-US" sz="800" dirty="0"/>
              <a:t>=0.1, patience=50, verbose=1, mode='min')</a:t>
            </a:r>
          </a:p>
          <a:p>
            <a:r>
              <a:rPr lang="en-US" sz="800" dirty="0" err="1"/>
              <a:t>model_checkpoint</a:t>
            </a:r>
            <a:r>
              <a:rPr lang="en-US" sz="800" dirty="0"/>
              <a:t> =  </a:t>
            </a:r>
            <a:r>
              <a:rPr lang="en-US" sz="800" dirty="0" err="1"/>
              <a:t>ModelCheckpoint</a:t>
            </a:r>
            <a:r>
              <a:rPr lang="en-US" sz="800" dirty="0"/>
              <a:t>('noise_reducer_checkpoint.h5', </a:t>
            </a:r>
            <a:r>
              <a:rPr lang="en-US" sz="800" dirty="0" err="1"/>
              <a:t>save_best_only</a:t>
            </a:r>
            <a:r>
              <a:rPr lang="en-US" sz="800" dirty="0"/>
              <a:t> = True)</a:t>
            </a:r>
          </a:p>
          <a:p>
            <a:endParaRPr lang="en-US" sz="800" dirty="0"/>
          </a:p>
          <a:p>
            <a:r>
              <a:rPr lang="en-US" sz="800" dirty="0"/>
              <a:t>#train</a:t>
            </a:r>
          </a:p>
          <a:p>
            <a:r>
              <a:rPr lang="en-US" sz="800" dirty="0"/>
              <a:t>#epoch=1 is just to show the code works as my home-PC is not capable of running large training datasets through many epochs</a:t>
            </a:r>
          </a:p>
          <a:p>
            <a:r>
              <a:rPr lang="en-US" sz="800" dirty="0" err="1"/>
              <a:t>autoencoder.fit</a:t>
            </a:r>
            <a:r>
              <a:rPr lang="en-US" sz="800" dirty="0"/>
              <a:t>(</a:t>
            </a:r>
            <a:r>
              <a:rPr lang="en-US" sz="800" dirty="0" err="1"/>
              <a:t>x_train</a:t>
            </a:r>
            <a:r>
              <a:rPr lang="en-US" sz="800" dirty="0"/>
              <a:t>, </a:t>
            </a:r>
            <a:r>
              <a:rPr lang="en-US" sz="800" dirty="0" err="1"/>
              <a:t>xy_train</a:t>
            </a:r>
            <a:r>
              <a:rPr lang="en-US" sz="800" dirty="0"/>
              <a:t>, epochs=1, </a:t>
            </a:r>
            <a:r>
              <a:rPr lang="en-US" sz="800" dirty="0" err="1"/>
              <a:t>validation_data</a:t>
            </a:r>
            <a:r>
              <a:rPr lang="en-US" sz="800" dirty="0"/>
              <a:t>=(</a:t>
            </a:r>
            <a:r>
              <a:rPr lang="en-US" sz="800" dirty="0" err="1"/>
              <a:t>x_valid</a:t>
            </a:r>
            <a:r>
              <a:rPr lang="en-US" sz="800" dirty="0"/>
              <a:t>, </a:t>
            </a:r>
            <a:r>
              <a:rPr lang="en-US" sz="800" dirty="0" err="1"/>
              <a:t>xy_valid</a:t>
            </a:r>
            <a:r>
              <a:rPr lang="en-US" sz="800" dirty="0"/>
              <a:t>), callbacks=[</a:t>
            </a:r>
            <a:r>
              <a:rPr lang="en-US" sz="800" dirty="0" err="1"/>
              <a:t>early_stopper</a:t>
            </a:r>
            <a:r>
              <a:rPr lang="en-US" sz="800" dirty="0"/>
              <a:t>, </a:t>
            </a:r>
            <a:r>
              <a:rPr lang="en-US" sz="800" dirty="0" err="1"/>
              <a:t>model_checkpoint</a:t>
            </a:r>
            <a:r>
              <a:rPr lang="en-US" sz="800" dirty="0"/>
              <a:t>])</a:t>
            </a:r>
          </a:p>
          <a:p>
            <a:endParaRPr lang="en-US" sz="800" dirty="0"/>
          </a:p>
          <a:p>
            <a:r>
              <a:rPr lang="en-US" sz="800" dirty="0"/>
              <a:t>#Actual saved model is from company computing environment where epochs=100 is used to fit the training data</a:t>
            </a:r>
          </a:p>
          <a:p>
            <a:r>
              <a:rPr lang="en-US" sz="800" dirty="0" err="1"/>
              <a:t>autoencoder.save</a:t>
            </a:r>
            <a:r>
              <a:rPr lang="en-US" sz="800" dirty="0"/>
              <a:t>("D:\\myData\\ML_Quality\\autoencoder_NR.h5")</a:t>
            </a:r>
          </a:p>
        </p:txBody>
      </p:sp>
    </p:spTree>
    <p:extLst>
      <p:ext uri="{BB962C8B-B14F-4D97-AF65-F5344CB8AC3E}">
        <p14:creationId xmlns:p14="http://schemas.microsoft.com/office/powerpoint/2010/main" val="30641396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DAAE-BCF5-4CDC-92AA-C5B8C193D361}"/>
              </a:ext>
            </a:extLst>
          </p:cNvPr>
          <p:cNvSpPr>
            <a:spLocks noGrp="1"/>
          </p:cNvSpPr>
          <p:nvPr>
            <p:ph type="title"/>
          </p:nvPr>
        </p:nvSpPr>
        <p:spPr/>
        <p:txBody>
          <a:bodyPr/>
          <a:lstStyle/>
          <a:p>
            <a:r>
              <a:rPr lang="en-US" sz="1800" dirty="0"/>
              <a:t>Individual Image Frame Noise Reducer (NR) model: 3D NAND (</a:t>
            </a:r>
            <a:r>
              <a:rPr lang="en-US" sz="1800" dirty="0" err="1"/>
              <a:t>Verios</a:t>
            </a:r>
            <a:r>
              <a:rPr lang="en-US" sz="1800" dirty="0"/>
              <a:t> SEM) trained</a:t>
            </a:r>
          </a:p>
        </p:txBody>
      </p:sp>
      <p:sp>
        <p:nvSpPr>
          <p:cNvPr id="8" name="TextBox 7">
            <a:extLst>
              <a:ext uri="{FF2B5EF4-FFF2-40B4-BE49-F238E27FC236}">
                <a16:creationId xmlns:a16="http://schemas.microsoft.com/office/drawing/2014/main" id="{19D0E153-0A6A-4594-B9B7-89467DFE3DD4}"/>
              </a:ext>
            </a:extLst>
          </p:cNvPr>
          <p:cNvSpPr txBox="1"/>
          <p:nvPr/>
        </p:nvSpPr>
        <p:spPr>
          <a:xfrm>
            <a:off x="898071" y="5852550"/>
            <a:ext cx="8404865" cy="369332"/>
          </a:xfrm>
          <a:prstGeom prst="rect">
            <a:avLst/>
          </a:prstGeom>
          <a:noFill/>
        </p:spPr>
        <p:txBody>
          <a:bodyPr wrap="none" rtlCol="0">
            <a:spAutoFit/>
          </a:bodyPr>
          <a:lstStyle/>
          <a:p>
            <a:r>
              <a:rPr lang="en-US" dirty="0"/>
              <a:t>Multiple frames (of very low dwell time) are enhanced by NR model prior to DCFI </a:t>
            </a:r>
          </a:p>
        </p:txBody>
      </p:sp>
      <p:sp>
        <p:nvSpPr>
          <p:cNvPr id="9" name="TextBox 8">
            <a:extLst>
              <a:ext uri="{FF2B5EF4-FFF2-40B4-BE49-F238E27FC236}">
                <a16:creationId xmlns:a16="http://schemas.microsoft.com/office/drawing/2014/main" id="{A7898447-8B57-42D0-B30B-B88692F01587}"/>
              </a:ext>
            </a:extLst>
          </p:cNvPr>
          <p:cNvSpPr txBox="1"/>
          <p:nvPr/>
        </p:nvSpPr>
        <p:spPr>
          <a:xfrm>
            <a:off x="465364" y="586436"/>
            <a:ext cx="2416046" cy="369332"/>
          </a:xfrm>
          <a:prstGeom prst="rect">
            <a:avLst/>
          </a:prstGeom>
          <a:noFill/>
        </p:spPr>
        <p:txBody>
          <a:bodyPr wrap="none" rtlCol="0">
            <a:spAutoFit/>
          </a:bodyPr>
          <a:lstStyle/>
          <a:p>
            <a:r>
              <a:rPr lang="en-US" dirty="0"/>
              <a:t>Original Single Frame</a:t>
            </a:r>
          </a:p>
        </p:txBody>
      </p:sp>
      <p:sp>
        <p:nvSpPr>
          <p:cNvPr id="10" name="TextBox 9">
            <a:extLst>
              <a:ext uri="{FF2B5EF4-FFF2-40B4-BE49-F238E27FC236}">
                <a16:creationId xmlns:a16="http://schemas.microsoft.com/office/drawing/2014/main" id="{C07B7609-8691-403C-A5A1-B709C85CD51D}"/>
              </a:ext>
            </a:extLst>
          </p:cNvPr>
          <p:cNvSpPr txBox="1"/>
          <p:nvPr/>
        </p:nvSpPr>
        <p:spPr>
          <a:xfrm>
            <a:off x="6153150" y="596078"/>
            <a:ext cx="3839513" cy="369332"/>
          </a:xfrm>
          <a:prstGeom prst="rect">
            <a:avLst/>
          </a:prstGeom>
          <a:noFill/>
        </p:spPr>
        <p:txBody>
          <a:bodyPr wrap="none" rtlCol="0">
            <a:spAutoFit/>
          </a:bodyPr>
          <a:lstStyle/>
          <a:p>
            <a:r>
              <a:rPr lang="en-US" dirty="0"/>
              <a:t>After super resolution enhancement</a:t>
            </a:r>
          </a:p>
        </p:txBody>
      </p:sp>
      <p:pic>
        <p:nvPicPr>
          <p:cNvPr id="5" name="Picture 4" descr="A picture containing bathroom, curtain, shower, fabric&#10;&#10;Description automatically generated">
            <a:extLst>
              <a:ext uri="{FF2B5EF4-FFF2-40B4-BE49-F238E27FC236}">
                <a16:creationId xmlns:a16="http://schemas.microsoft.com/office/drawing/2014/main" id="{54899041-5FE1-4CF7-89D7-0BD77F417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80" y="1092802"/>
            <a:ext cx="5400102" cy="4661807"/>
          </a:xfrm>
          <a:prstGeom prst="rect">
            <a:avLst/>
          </a:prstGeom>
        </p:spPr>
      </p:pic>
      <p:pic>
        <p:nvPicPr>
          <p:cNvPr id="12" name="Picture 11" descr="A picture containing fabric&#10;&#10;Description automatically generated">
            <a:extLst>
              <a:ext uri="{FF2B5EF4-FFF2-40B4-BE49-F238E27FC236}">
                <a16:creationId xmlns:a16="http://schemas.microsoft.com/office/drawing/2014/main" id="{D3CA1336-7908-4A43-852C-8E0CD618E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96" y="1098096"/>
            <a:ext cx="5400102" cy="4661807"/>
          </a:xfrm>
          <a:prstGeom prst="rect">
            <a:avLst/>
          </a:prstGeom>
        </p:spPr>
      </p:pic>
      <p:sp>
        <p:nvSpPr>
          <p:cNvPr id="7" name="Arrow: Right 6">
            <a:extLst>
              <a:ext uri="{FF2B5EF4-FFF2-40B4-BE49-F238E27FC236}">
                <a16:creationId xmlns:a16="http://schemas.microsoft.com/office/drawing/2014/main" id="{499F65F9-F6DC-4527-B564-E6FFF7A0A816}"/>
              </a:ext>
            </a:extLst>
          </p:cNvPr>
          <p:cNvSpPr/>
          <p:nvPr/>
        </p:nvSpPr>
        <p:spPr bwMode="auto">
          <a:xfrm>
            <a:off x="4745255" y="2762451"/>
            <a:ext cx="2165684" cy="1212783"/>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Tree>
    <p:extLst>
      <p:ext uri="{BB962C8B-B14F-4D97-AF65-F5344CB8AC3E}">
        <p14:creationId xmlns:p14="http://schemas.microsoft.com/office/powerpoint/2010/main" val="41916062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FC1A54D-7FD5-449F-951E-91406656C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466" y="882461"/>
            <a:ext cx="5750022" cy="4963886"/>
          </a:xfrm>
          <a:prstGeom prst="rect">
            <a:avLst/>
          </a:prstGeom>
        </p:spPr>
      </p:pic>
      <p:pic>
        <p:nvPicPr>
          <p:cNvPr id="5" name="Picture 4" descr="Background pattern&#10;&#10;Description automatically generated">
            <a:extLst>
              <a:ext uri="{FF2B5EF4-FFF2-40B4-BE49-F238E27FC236}">
                <a16:creationId xmlns:a16="http://schemas.microsoft.com/office/drawing/2014/main" id="{D6620F90-51F8-4A4F-9DB0-DB5CB9EF7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88" y="867039"/>
            <a:ext cx="5750022" cy="4963886"/>
          </a:xfrm>
          <a:prstGeom prst="rect">
            <a:avLst/>
          </a:prstGeom>
        </p:spPr>
      </p:pic>
      <p:sp>
        <p:nvSpPr>
          <p:cNvPr id="2" name="Title 1">
            <a:extLst>
              <a:ext uri="{FF2B5EF4-FFF2-40B4-BE49-F238E27FC236}">
                <a16:creationId xmlns:a16="http://schemas.microsoft.com/office/drawing/2014/main" id="{6E983032-BF9F-40DE-A418-9719A63F80F6}"/>
              </a:ext>
            </a:extLst>
          </p:cNvPr>
          <p:cNvSpPr>
            <a:spLocks noGrp="1"/>
          </p:cNvSpPr>
          <p:nvPr>
            <p:ph type="title"/>
          </p:nvPr>
        </p:nvSpPr>
        <p:spPr/>
        <p:txBody>
          <a:bodyPr/>
          <a:lstStyle/>
          <a:p>
            <a:r>
              <a:rPr lang="en-US" sz="1800" dirty="0"/>
              <a:t>Image before and after NR model application(reintroducing low-level noise to “after” result from original data):</a:t>
            </a:r>
          </a:p>
        </p:txBody>
      </p:sp>
      <p:sp>
        <p:nvSpPr>
          <p:cNvPr id="7" name="TextBox 6">
            <a:extLst>
              <a:ext uri="{FF2B5EF4-FFF2-40B4-BE49-F238E27FC236}">
                <a16:creationId xmlns:a16="http://schemas.microsoft.com/office/drawing/2014/main" id="{211EFAC5-FF3B-4709-BB97-85FBD5578DA7}"/>
              </a:ext>
            </a:extLst>
          </p:cNvPr>
          <p:cNvSpPr txBox="1"/>
          <p:nvPr/>
        </p:nvSpPr>
        <p:spPr>
          <a:xfrm>
            <a:off x="3052499" y="6488668"/>
            <a:ext cx="7015703" cy="369332"/>
          </a:xfrm>
          <a:prstGeom prst="rect">
            <a:avLst/>
          </a:prstGeom>
          <a:noFill/>
        </p:spPr>
        <p:txBody>
          <a:bodyPr wrap="none" rtlCol="0">
            <a:spAutoFit/>
          </a:bodyPr>
          <a:lstStyle/>
          <a:p>
            <a:r>
              <a:rPr lang="en-US" dirty="0"/>
              <a:t>If you zoom 200%, you will see pixel level effect of super resolution</a:t>
            </a:r>
          </a:p>
        </p:txBody>
      </p:sp>
      <p:sp>
        <p:nvSpPr>
          <p:cNvPr id="8" name="TextBox 7">
            <a:extLst>
              <a:ext uri="{FF2B5EF4-FFF2-40B4-BE49-F238E27FC236}">
                <a16:creationId xmlns:a16="http://schemas.microsoft.com/office/drawing/2014/main" id="{5936E4B7-F914-4326-86E8-91C0E42B9485}"/>
              </a:ext>
            </a:extLst>
          </p:cNvPr>
          <p:cNvSpPr txBox="1"/>
          <p:nvPr/>
        </p:nvSpPr>
        <p:spPr>
          <a:xfrm>
            <a:off x="702643" y="533400"/>
            <a:ext cx="3531736" cy="369332"/>
          </a:xfrm>
          <a:prstGeom prst="rect">
            <a:avLst/>
          </a:prstGeom>
          <a:noFill/>
        </p:spPr>
        <p:txBody>
          <a:bodyPr wrap="none" rtlCol="0">
            <a:spAutoFit/>
          </a:bodyPr>
          <a:lstStyle/>
          <a:p>
            <a:r>
              <a:rPr lang="en-US" dirty="0"/>
              <a:t>Using original image frames only</a:t>
            </a:r>
          </a:p>
        </p:txBody>
      </p:sp>
      <p:sp>
        <p:nvSpPr>
          <p:cNvPr id="9" name="TextBox 8">
            <a:extLst>
              <a:ext uri="{FF2B5EF4-FFF2-40B4-BE49-F238E27FC236}">
                <a16:creationId xmlns:a16="http://schemas.microsoft.com/office/drawing/2014/main" id="{B5B0238A-FFA1-4077-BA1E-019F30E8E21D}"/>
              </a:ext>
            </a:extLst>
          </p:cNvPr>
          <p:cNvSpPr txBox="1"/>
          <p:nvPr/>
        </p:nvSpPr>
        <p:spPr>
          <a:xfrm>
            <a:off x="6560351" y="548822"/>
            <a:ext cx="4256293" cy="369332"/>
          </a:xfrm>
          <a:prstGeom prst="rect">
            <a:avLst/>
          </a:prstGeom>
          <a:noFill/>
        </p:spPr>
        <p:txBody>
          <a:bodyPr wrap="none" rtlCol="0">
            <a:spAutoFit/>
          </a:bodyPr>
          <a:lstStyle/>
          <a:p>
            <a:r>
              <a:rPr lang="en-US" dirty="0"/>
              <a:t>Using original + improved image frames</a:t>
            </a:r>
          </a:p>
        </p:txBody>
      </p:sp>
      <p:sp>
        <p:nvSpPr>
          <p:cNvPr id="10" name="TextBox 9">
            <a:extLst>
              <a:ext uri="{FF2B5EF4-FFF2-40B4-BE49-F238E27FC236}">
                <a16:creationId xmlns:a16="http://schemas.microsoft.com/office/drawing/2014/main" id="{F181AEF4-9282-4E18-966B-084380B772BD}"/>
              </a:ext>
            </a:extLst>
          </p:cNvPr>
          <p:cNvSpPr txBox="1"/>
          <p:nvPr/>
        </p:nvSpPr>
        <p:spPr>
          <a:xfrm>
            <a:off x="425512" y="5795232"/>
            <a:ext cx="10933249" cy="461665"/>
          </a:xfrm>
          <a:prstGeom prst="rect">
            <a:avLst/>
          </a:prstGeom>
          <a:noFill/>
        </p:spPr>
        <p:txBody>
          <a:bodyPr wrap="none" rtlCol="0">
            <a:spAutoFit/>
          </a:bodyPr>
          <a:lstStyle/>
          <a:p>
            <a:r>
              <a:rPr lang="en-US" sz="1200" dirty="0"/>
              <a:t>Image frames from both before and after the application of super resolution are used to construct a single DCFI image. This is intentionally done to reintroduce</a:t>
            </a:r>
          </a:p>
          <a:p>
            <a:r>
              <a:rPr lang="en-US" sz="1200" dirty="0"/>
              <a:t>characteristic SEM noise to the final image at a low level to get a better “appearance”.</a:t>
            </a:r>
          </a:p>
        </p:txBody>
      </p:sp>
      <p:sp>
        <p:nvSpPr>
          <p:cNvPr id="11" name="Arrow: Right 10">
            <a:extLst>
              <a:ext uri="{FF2B5EF4-FFF2-40B4-BE49-F238E27FC236}">
                <a16:creationId xmlns:a16="http://schemas.microsoft.com/office/drawing/2014/main" id="{DFEAB363-4316-4F37-B909-042CB6C9E968}"/>
              </a:ext>
            </a:extLst>
          </p:cNvPr>
          <p:cNvSpPr/>
          <p:nvPr/>
        </p:nvSpPr>
        <p:spPr bwMode="auto">
          <a:xfrm>
            <a:off x="5507167" y="2658055"/>
            <a:ext cx="1018598" cy="782053"/>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Tree>
    <p:extLst>
      <p:ext uri="{BB962C8B-B14F-4D97-AF65-F5344CB8AC3E}">
        <p14:creationId xmlns:p14="http://schemas.microsoft.com/office/powerpoint/2010/main" val="24461202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37C5FD-B97E-4304-9122-D4248F0FD5FF}"/>
              </a:ext>
            </a:extLst>
          </p:cNvPr>
          <p:cNvSpPr>
            <a:spLocks noGrp="1"/>
          </p:cNvSpPr>
          <p:nvPr>
            <p:ph idx="1"/>
          </p:nvPr>
        </p:nvSpPr>
        <p:spPr/>
        <p:txBody>
          <a:bodyPr/>
          <a:lstStyle/>
          <a:p>
            <a:r>
              <a:rPr lang="en-US" dirty="0"/>
              <a:t>Noise reducer model when applied on original image frames has performed well</a:t>
            </a:r>
          </a:p>
          <a:p>
            <a:r>
              <a:rPr lang="en-US" dirty="0"/>
              <a:t>Fast training and fast execution make this model more attractive.</a:t>
            </a:r>
          </a:p>
          <a:p>
            <a:r>
              <a:rPr lang="en-US" dirty="0"/>
              <a:t>Some experiment in reworking the model might be necessary to reduce the blur and reduce large</a:t>
            </a:r>
          </a:p>
          <a:p>
            <a:pPr marL="0" indent="0">
              <a:buNone/>
            </a:pPr>
            <a:r>
              <a:rPr lang="en-US" dirty="0"/>
              <a:t>contrast variation possibilities.</a:t>
            </a:r>
          </a:p>
          <a:p>
            <a:r>
              <a:rPr lang="en-US" dirty="0"/>
              <a:t>Appears to carry forward image artifacts. Should be reworked and retrained to reduce this.</a:t>
            </a:r>
          </a:p>
        </p:txBody>
      </p:sp>
      <p:sp>
        <p:nvSpPr>
          <p:cNvPr id="3" name="Title 2">
            <a:extLst>
              <a:ext uri="{FF2B5EF4-FFF2-40B4-BE49-F238E27FC236}">
                <a16:creationId xmlns:a16="http://schemas.microsoft.com/office/drawing/2014/main" id="{510A9D2B-D978-4587-9782-2D9C96A7EE6B}"/>
              </a:ext>
            </a:extLst>
          </p:cNvPr>
          <p:cNvSpPr>
            <a:spLocks noGrp="1"/>
          </p:cNvSpPr>
          <p:nvPr>
            <p:ph type="title"/>
          </p:nvPr>
        </p:nvSpPr>
        <p:spPr/>
        <p:txBody>
          <a:bodyPr/>
          <a:lstStyle/>
          <a:p>
            <a:r>
              <a:rPr lang="en-US" dirty="0"/>
              <a:t>Conclusions on the Noise Reducer Model:</a:t>
            </a:r>
          </a:p>
        </p:txBody>
      </p:sp>
    </p:spTree>
    <p:extLst>
      <p:ext uri="{BB962C8B-B14F-4D97-AF65-F5344CB8AC3E}">
        <p14:creationId xmlns:p14="http://schemas.microsoft.com/office/powerpoint/2010/main" val="5486628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124F624B-FDAC-47B4-A695-88DC0902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186" y="1430966"/>
            <a:ext cx="3387716" cy="2790297"/>
          </a:xfrm>
          <a:prstGeom prst="rect">
            <a:avLst/>
          </a:prstGeom>
        </p:spPr>
      </p:pic>
      <p:sp>
        <p:nvSpPr>
          <p:cNvPr id="2" name="Title 1">
            <a:extLst>
              <a:ext uri="{FF2B5EF4-FFF2-40B4-BE49-F238E27FC236}">
                <a16:creationId xmlns:a16="http://schemas.microsoft.com/office/drawing/2014/main" id="{C30A1AD1-6E4B-4DB9-B863-AFAEBA7F6899}"/>
              </a:ext>
            </a:extLst>
          </p:cNvPr>
          <p:cNvSpPr>
            <a:spLocks noGrp="1"/>
          </p:cNvSpPr>
          <p:nvPr>
            <p:ph type="title"/>
          </p:nvPr>
        </p:nvSpPr>
        <p:spPr/>
        <p:txBody>
          <a:bodyPr/>
          <a:lstStyle/>
          <a:p>
            <a:r>
              <a:rPr lang="en-US" dirty="0"/>
              <a:t>Using whole model</a:t>
            </a:r>
          </a:p>
        </p:txBody>
      </p:sp>
      <p:sp>
        <p:nvSpPr>
          <p:cNvPr id="6" name="Rectangle 5">
            <a:extLst>
              <a:ext uri="{FF2B5EF4-FFF2-40B4-BE49-F238E27FC236}">
                <a16:creationId xmlns:a16="http://schemas.microsoft.com/office/drawing/2014/main" id="{26F27866-E853-4852-8ED3-A5E3A9D7903A}"/>
              </a:ext>
            </a:extLst>
          </p:cNvPr>
          <p:cNvSpPr/>
          <p:nvPr/>
        </p:nvSpPr>
        <p:spPr bwMode="auto">
          <a:xfrm>
            <a:off x="144297" y="948139"/>
            <a:ext cx="901194" cy="366840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Image frames</a:t>
            </a:r>
          </a:p>
        </p:txBody>
      </p:sp>
      <p:sp>
        <p:nvSpPr>
          <p:cNvPr id="11" name="Rectangle 10">
            <a:extLst>
              <a:ext uri="{FF2B5EF4-FFF2-40B4-BE49-F238E27FC236}">
                <a16:creationId xmlns:a16="http://schemas.microsoft.com/office/drawing/2014/main" id="{E30D380E-A456-4DDB-9874-974F7864CDA3}"/>
              </a:ext>
            </a:extLst>
          </p:cNvPr>
          <p:cNvSpPr/>
          <p:nvPr/>
        </p:nvSpPr>
        <p:spPr bwMode="auto">
          <a:xfrm>
            <a:off x="9185878" y="2138972"/>
            <a:ext cx="616043" cy="1432551"/>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DCFI</a:t>
            </a:r>
          </a:p>
        </p:txBody>
      </p:sp>
      <p:sp>
        <p:nvSpPr>
          <p:cNvPr id="12" name="Rectangle 11">
            <a:extLst>
              <a:ext uri="{FF2B5EF4-FFF2-40B4-BE49-F238E27FC236}">
                <a16:creationId xmlns:a16="http://schemas.microsoft.com/office/drawing/2014/main" id="{B03DE78C-EE06-449D-98CA-4F888F5A6216}"/>
              </a:ext>
            </a:extLst>
          </p:cNvPr>
          <p:cNvSpPr/>
          <p:nvPr/>
        </p:nvSpPr>
        <p:spPr bwMode="auto">
          <a:xfrm>
            <a:off x="10069585" y="2370716"/>
            <a:ext cx="1384627" cy="95468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Down-size</a:t>
            </a:r>
          </a:p>
        </p:txBody>
      </p:sp>
      <p:sp>
        <p:nvSpPr>
          <p:cNvPr id="7" name="Arrow: Right 6">
            <a:extLst>
              <a:ext uri="{FF2B5EF4-FFF2-40B4-BE49-F238E27FC236}">
                <a16:creationId xmlns:a16="http://schemas.microsoft.com/office/drawing/2014/main" id="{F6E519B0-D904-404F-B28E-E7F3C3E83AC1}"/>
              </a:ext>
            </a:extLst>
          </p:cNvPr>
          <p:cNvSpPr/>
          <p:nvPr/>
        </p:nvSpPr>
        <p:spPr bwMode="auto">
          <a:xfrm>
            <a:off x="1045490" y="2628397"/>
            <a:ext cx="717995" cy="30412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8" name="Arrow: Right 7">
            <a:extLst>
              <a:ext uri="{FF2B5EF4-FFF2-40B4-BE49-F238E27FC236}">
                <a16:creationId xmlns:a16="http://schemas.microsoft.com/office/drawing/2014/main" id="{953F1A19-B500-461E-B437-925A2C80420D}"/>
              </a:ext>
            </a:extLst>
          </p:cNvPr>
          <p:cNvSpPr/>
          <p:nvPr/>
        </p:nvSpPr>
        <p:spPr bwMode="auto">
          <a:xfrm>
            <a:off x="8375688" y="2511579"/>
            <a:ext cx="507552"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9" name="Arrow: Right 8">
            <a:extLst>
              <a:ext uri="{FF2B5EF4-FFF2-40B4-BE49-F238E27FC236}">
                <a16:creationId xmlns:a16="http://schemas.microsoft.com/office/drawing/2014/main" id="{A21EC547-CC9B-4EAE-8D8B-D9663F3F16AA}"/>
              </a:ext>
            </a:extLst>
          </p:cNvPr>
          <p:cNvSpPr/>
          <p:nvPr/>
        </p:nvSpPr>
        <p:spPr bwMode="auto">
          <a:xfrm>
            <a:off x="9793178" y="2713112"/>
            <a:ext cx="285151"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cxnSp>
        <p:nvCxnSpPr>
          <p:cNvPr id="15" name="Connector: Elbow 14">
            <a:extLst>
              <a:ext uri="{FF2B5EF4-FFF2-40B4-BE49-F238E27FC236}">
                <a16:creationId xmlns:a16="http://schemas.microsoft.com/office/drawing/2014/main" id="{944E1A35-31C4-49BD-8FFA-E880C061F0C6}"/>
              </a:ext>
            </a:extLst>
          </p:cNvPr>
          <p:cNvCxnSpPr>
            <a:cxnSpLocks/>
            <a:endCxn id="12" idx="0"/>
          </p:cNvCxnSpPr>
          <p:nvPr/>
        </p:nvCxnSpPr>
        <p:spPr bwMode="auto">
          <a:xfrm>
            <a:off x="1045490" y="1019256"/>
            <a:ext cx="9716409" cy="1351460"/>
          </a:xfrm>
          <a:prstGeom prst="bentConnector2">
            <a:avLst/>
          </a:prstGeom>
          <a:ln>
            <a:prstDash val="sysDash"/>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6" name="Arrow: Right 15">
            <a:extLst>
              <a:ext uri="{FF2B5EF4-FFF2-40B4-BE49-F238E27FC236}">
                <a16:creationId xmlns:a16="http://schemas.microsoft.com/office/drawing/2014/main" id="{CB132FBE-8EED-438C-AF07-4543ACB63CB7}"/>
              </a:ext>
            </a:extLst>
          </p:cNvPr>
          <p:cNvSpPr/>
          <p:nvPr/>
        </p:nvSpPr>
        <p:spPr bwMode="auto">
          <a:xfrm>
            <a:off x="11454212" y="2691169"/>
            <a:ext cx="398792"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7" name="TextBox 16">
            <a:extLst>
              <a:ext uri="{FF2B5EF4-FFF2-40B4-BE49-F238E27FC236}">
                <a16:creationId xmlns:a16="http://schemas.microsoft.com/office/drawing/2014/main" id="{C09E2D08-0344-40B9-8735-1F640C78CD64}"/>
              </a:ext>
            </a:extLst>
          </p:cNvPr>
          <p:cNvSpPr txBox="1"/>
          <p:nvPr/>
        </p:nvSpPr>
        <p:spPr>
          <a:xfrm>
            <a:off x="2155083" y="4344138"/>
            <a:ext cx="1954381" cy="369332"/>
          </a:xfrm>
          <a:prstGeom prst="rect">
            <a:avLst/>
          </a:prstGeom>
          <a:noFill/>
        </p:spPr>
        <p:txBody>
          <a:bodyPr wrap="none" rtlCol="0">
            <a:spAutoFit/>
          </a:bodyPr>
          <a:lstStyle/>
          <a:p>
            <a:r>
              <a:rPr lang="en-US" dirty="0"/>
              <a:t>Super Resolution</a:t>
            </a:r>
          </a:p>
        </p:txBody>
      </p:sp>
      <p:sp>
        <p:nvSpPr>
          <p:cNvPr id="18" name="TextBox 17">
            <a:extLst>
              <a:ext uri="{FF2B5EF4-FFF2-40B4-BE49-F238E27FC236}">
                <a16:creationId xmlns:a16="http://schemas.microsoft.com/office/drawing/2014/main" id="{2214BD6C-4E2E-441C-B371-F2C7B4DBAD4A}"/>
              </a:ext>
            </a:extLst>
          </p:cNvPr>
          <p:cNvSpPr txBox="1"/>
          <p:nvPr/>
        </p:nvSpPr>
        <p:spPr>
          <a:xfrm>
            <a:off x="6275926" y="4344138"/>
            <a:ext cx="1877437" cy="369332"/>
          </a:xfrm>
          <a:prstGeom prst="rect">
            <a:avLst/>
          </a:prstGeom>
          <a:noFill/>
        </p:spPr>
        <p:txBody>
          <a:bodyPr wrap="none" rtlCol="0">
            <a:spAutoFit/>
          </a:bodyPr>
          <a:lstStyle/>
          <a:p>
            <a:r>
              <a:rPr lang="en-US" dirty="0"/>
              <a:t>Noise Reduction</a:t>
            </a:r>
          </a:p>
        </p:txBody>
      </p:sp>
      <p:cxnSp>
        <p:nvCxnSpPr>
          <p:cNvPr id="20" name="Straight Arrow Connector 19">
            <a:extLst>
              <a:ext uri="{FF2B5EF4-FFF2-40B4-BE49-F238E27FC236}">
                <a16:creationId xmlns:a16="http://schemas.microsoft.com/office/drawing/2014/main" id="{9B6EC04D-6870-4B16-8763-ECAC6D3BF93E}"/>
              </a:ext>
            </a:extLst>
          </p:cNvPr>
          <p:cNvCxnSpPr>
            <a:stCxn id="17" idx="1"/>
          </p:cNvCxnSpPr>
          <p:nvPr/>
        </p:nvCxnSpPr>
        <p:spPr bwMode="auto">
          <a:xfrm flipH="1">
            <a:off x="1228599" y="4528804"/>
            <a:ext cx="9264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24ED14F7-C785-4E69-A211-59598ED43F90}"/>
              </a:ext>
            </a:extLst>
          </p:cNvPr>
          <p:cNvCxnSpPr>
            <a:cxnSpLocks/>
            <a:stCxn id="17" idx="3"/>
          </p:cNvCxnSpPr>
          <p:nvPr/>
        </p:nvCxnSpPr>
        <p:spPr bwMode="auto">
          <a:xfrm>
            <a:off x="4109464" y="4528804"/>
            <a:ext cx="75645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59A468B-D613-45C7-8617-000D80EDEEA8}"/>
              </a:ext>
            </a:extLst>
          </p:cNvPr>
          <p:cNvCxnSpPr>
            <a:cxnSpLocks/>
            <a:stCxn id="18" idx="3"/>
          </p:cNvCxnSpPr>
          <p:nvPr/>
        </p:nvCxnSpPr>
        <p:spPr bwMode="auto">
          <a:xfrm>
            <a:off x="8153363" y="4528804"/>
            <a:ext cx="7298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C404CA52-B32D-4906-8224-7BC8DBB00733}"/>
              </a:ext>
            </a:extLst>
          </p:cNvPr>
          <p:cNvCxnSpPr>
            <a:cxnSpLocks/>
            <a:stCxn id="18" idx="1"/>
          </p:cNvCxnSpPr>
          <p:nvPr/>
        </p:nvCxnSpPr>
        <p:spPr bwMode="auto">
          <a:xfrm flipH="1">
            <a:off x="4994902" y="4528804"/>
            <a:ext cx="1281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4" name="Picture 13" descr="Diagram, schematic&#10;&#10;Description automatically generated">
            <a:extLst>
              <a:ext uri="{FF2B5EF4-FFF2-40B4-BE49-F238E27FC236}">
                <a16:creationId xmlns:a16="http://schemas.microsoft.com/office/drawing/2014/main" id="{A78796DE-0475-411A-A8BB-61F6F848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29" y="1321669"/>
            <a:ext cx="4217075" cy="3125755"/>
          </a:xfrm>
          <a:prstGeom prst="rect">
            <a:avLst/>
          </a:prstGeom>
        </p:spPr>
      </p:pic>
      <p:sp>
        <p:nvSpPr>
          <p:cNvPr id="3" name="TextBox 2">
            <a:extLst>
              <a:ext uri="{FF2B5EF4-FFF2-40B4-BE49-F238E27FC236}">
                <a16:creationId xmlns:a16="http://schemas.microsoft.com/office/drawing/2014/main" id="{19EBB80C-C1EA-44F4-8A20-C2A62D0790A0}"/>
              </a:ext>
            </a:extLst>
          </p:cNvPr>
          <p:cNvSpPr txBox="1"/>
          <p:nvPr/>
        </p:nvSpPr>
        <p:spPr>
          <a:xfrm>
            <a:off x="367393" y="5208814"/>
            <a:ext cx="5976957" cy="923330"/>
          </a:xfrm>
          <a:prstGeom prst="rect">
            <a:avLst/>
          </a:prstGeom>
          <a:noFill/>
        </p:spPr>
        <p:txBody>
          <a:bodyPr wrap="none" rtlCol="0">
            <a:spAutoFit/>
          </a:bodyPr>
          <a:lstStyle/>
          <a:p>
            <a:r>
              <a:rPr lang="en-US" b="1" dirty="0">
                <a:solidFill>
                  <a:srgbClr val="C00000"/>
                </a:solidFill>
              </a:rPr>
              <a:t>Resulting images are in next few slides.</a:t>
            </a:r>
          </a:p>
          <a:p>
            <a:r>
              <a:rPr lang="en-US" b="1" dirty="0">
                <a:solidFill>
                  <a:srgbClr val="C00000"/>
                </a:solidFill>
              </a:rPr>
              <a:t>This is a first attempt. </a:t>
            </a:r>
          </a:p>
          <a:p>
            <a:r>
              <a:rPr lang="en-US" b="1" dirty="0">
                <a:solidFill>
                  <a:srgbClr val="C00000"/>
                </a:solidFill>
              </a:rPr>
              <a:t>We have a clear path to rework and get better results</a:t>
            </a:r>
          </a:p>
        </p:txBody>
      </p:sp>
    </p:spTree>
    <p:extLst>
      <p:ext uri="{BB962C8B-B14F-4D97-AF65-F5344CB8AC3E}">
        <p14:creationId xmlns:p14="http://schemas.microsoft.com/office/powerpoint/2010/main" val="18488832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1D82-DE01-4F49-A0DD-CFB8AEF69E23}"/>
              </a:ext>
            </a:extLst>
          </p:cNvPr>
          <p:cNvSpPr>
            <a:spLocks noGrp="1"/>
          </p:cNvSpPr>
          <p:nvPr>
            <p:ph type="title"/>
          </p:nvPr>
        </p:nvSpPr>
        <p:spPr/>
        <p:txBody>
          <a:bodyPr/>
          <a:lstStyle/>
          <a:p>
            <a:r>
              <a:rPr lang="en-US" dirty="0"/>
              <a:t>Idea</a:t>
            </a:r>
          </a:p>
        </p:txBody>
      </p:sp>
      <p:sp>
        <p:nvSpPr>
          <p:cNvPr id="3" name="Rectangle 2">
            <a:extLst>
              <a:ext uri="{FF2B5EF4-FFF2-40B4-BE49-F238E27FC236}">
                <a16:creationId xmlns:a16="http://schemas.microsoft.com/office/drawing/2014/main" id="{512C8DE6-A117-4DE0-A4B2-E8F713223573}"/>
              </a:ext>
            </a:extLst>
          </p:cNvPr>
          <p:cNvSpPr/>
          <p:nvPr/>
        </p:nvSpPr>
        <p:spPr bwMode="auto">
          <a:xfrm>
            <a:off x="493295" y="9384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4" name="Rectangle 3">
            <a:extLst>
              <a:ext uri="{FF2B5EF4-FFF2-40B4-BE49-F238E27FC236}">
                <a16:creationId xmlns:a16="http://schemas.microsoft.com/office/drawing/2014/main" id="{5B98B143-8127-4C9A-8045-5B2ED637F33B}"/>
              </a:ext>
            </a:extLst>
          </p:cNvPr>
          <p:cNvSpPr/>
          <p:nvPr/>
        </p:nvSpPr>
        <p:spPr bwMode="auto">
          <a:xfrm>
            <a:off x="645695" y="10908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5" name="Rectangle 4">
            <a:extLst>
              <a:ext uri="{FF2B5EF4-FFF2-40B4-BE49-F238E27FC236}">
                <a16:creationId xmlns:a16="http://schemas.microsoft.com/office/drawing/2014/main" id="{42C03BAC-809D-46AA-BF10-C1135A9B7673}"/>
              </a:ext>
            </a:extLst>
          </p:cNvPr>
          <p:cNvSpPr/>
          <p:nvPr/>
        </p:nvSpPr>
        <p:spPr bwMode="auto">
          <a:xfrm>
            <a:off x="798095" y="12432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6" name="Rectangle 5">
            <a:extLst>
              <a:ext uri="{FF2B5EF4-FFF2-40B4-BE49-F238E27FC236}">
                <a16:creationId xmlns:a16="http://schemas.microsoft.com/office/drawing/2014/main" id="{CF16A103-762B-4440-88F1-CB2A931B73DA}"/>
              </a:ext>
            </a:extLst>
          </p:cNvPr>
          <p:cNvSpPr/>
          <p:nvPr/>
        </p:nvSpPr>
        <p:spPr bwMode="auto">
          <a:xfrm>
            <a:off x="950495" y="13956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7" name="Rectangle 6">
            <a:extLst>
              <a:ext uri="{FF2B5EF4-FFF2-40B4-BE49-F238E27FC236}">
                <a16:creationId xmlns:a16="http://schemas.microsoft.com/office/drawing/2014/main" id="{824EFBE9-B29D-4DED-A531-99BD4DFC450F}"/>
              </a:ext>
            </a:extLst>
          </p:cNvPr>
          <p:cNvSpPr/>
          <p:nvPr/>
        </p:nvSpPr>
        <p:spPr bwMode="auto">
          <a:xfrm>
            <a:off x="1102895" y="15480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8" name="Rectangle 7">
            <a:extLst>
              <a:ext uri="{FF2B5EF4-FFF2-40B4-BE49-F238E27FC236}">
                <a16:creationId xmlns:a16="http://schemas.microsoft.com/office/drawing/2014/main" id="{6307AA90-51DB-4630-AA53-2DDC83DD6D40}"/>
              </a:ext>
            </a:extLst>
          </p:cNvPr>
          <p:cNvSpPr/>
          <p:nvPr/>
        </p:nvSpPr>
        <p:spPr bwMode="auto">
          <a:xfrm>
            <a:off x="4567092" y="633663"/>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9" name="Rectangle 8">
            <a:extLst>
              <a:ext uri="{FF2B5EF4-FFF2-40B4-BE49-F238E27FC236}">
                <a16:creationId xmlns:a16="http://schemas.microsoft.com/office/drawing/2014/main" id="{F30E3EE2-C514-4BD6-AE68-733E47DC58CC}"/>
              </a:ext>
            </a:extLst>
          </p:cNvPr>
          <p:cNvSpPr/>
          <p:nvPr/>
        </p:nvSpPr>
        <p:spPr bwMode="auto">
          <a:xfrm>
            <a:off x="4719492" y="786063"/>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0" name="Rectangle 9">
            <a:extLst>
              <a:ext uri="{FF2B5EF4-FFF2-40B4-BE49-F238E27FC236}">
                <a16:creationId xmlns:a16="http://schemas.microsoft.com/office/drawing/2014/main" id="{927E991D-C9A7-4610-B751-131A81223B6E}"/>
              </a:ext>
            </a:extLst>
          </p:cNvPr>
          <p:cNvSpPr/>
          <p:nvPr/>
        </p:nvSpPr>
        <p:spPr bwMode="auto">
          <a:xfrm>
            <a:off x="4871892" y="938463"/>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1" name="Rectangle 10">
            <a:extLst>
              <a:ext uri="{FF2B5EF4-FFF2-40B4-BE49-F238E27FC236}">
                <a16:creationId xmlns:a16="http://schemas.microsoft.com/office/drawing/2014/main" id="{BCD27D82-24E4-4894-A4D7-ADEC2267C068}"/>
              </a:ext>
            </a:extLst>
          </p:cNvPr>
          <p:cNvSpPr/>
          <p:nvPr/>
        </p:nvSpPr>
        <p:spPr bwMode="auto">
          <a:xfrm>
            <a:off x="5024292" y="1090863"/>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2" name="Rectangle 11">
            <a:extLst>
              <a:ext uri="{FF2B5EF4-FFF2-40B4-BE49-F238E27FC236}">
                <a16:creationId xmlns:a16="http://schemas.microsoft.com/office/drawing/2014/main" id="{17C76A3A-5D30-43EA-A5E3-EC2B75202BED}"/>
              </a:ext>
            </a:extLst>
          </p:cNvPr>
          <p:cNvSpPr/>
          <p:nvPr/>
        </p:nvSpPr>
        <p:spPr bwMode="auto">
          <a:xfrm>
            <a:off x="5176692" y="1243263"/>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3" name="Rectangle 12">
            <a:extLst>
              <a:ext uri="{FF2B5EF4-FFF2-40B4-BE49-F238E27FC236}">
                <a16:creationId xmlns:a16="http://schemas.microsoft.com/office/drawing/2014/main" id="{189E1551-02F6-43BE-AD41-2C9EB98A96C1}"/>
              </a:ext>
            </a:extLst>
          </p:cNvPr>
          <p:cNvSpPr/>
          <p:nvPr/>
        </p:nvSpPr>
        <p:spPr bwMode="auto">
          <a:xfrm>
            <a:off x="8030742" y="1053511"/>
            <a:ext cx="1828800" cy="18288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4" name="Rectangle 13">
            <a:extLst>
              <a:ext uri="{FF2B5EF4-FFF2-40B4-BE49-F238E27FC236}">
                <a16:creationId xmlns:a16="http://schemas.microsoft.com/office/drawing/2014/main" id="{0CC59B8E-9555-42D0-BF28-ACA7E5D77FB6}"/>
              </a:ext>
            </a:extLst>
          </p:cNvPr>
          <p:cNvSpPr/>
          <p:nvPr/>
        </p:nvSpPr>
        <p:spPr bwMode="auto">
          <a:xfrm>
            <a:off x="11130765" y="1548063"/>
            <a:ext cx="914400" cy="914400"/>
          </a:xfrm>
          <a:prstGeom prst="rect">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16" name="Picture 15" descr="Diagram&#10;&#10;Description automatically generated">
            <a:extLst>
              <a:ext uri="{FF2B5EF4-FFF2-40B4-BE49-F238E27FC236}">
                <a16:creationId xmlns:a16="http://schemas.microsoft.com/office/drawing/2014/main" id="{83AE2820-A9DE-4EB7-898F-B3EE36233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994" y="1379982"/>
            <a:ext cx="2341399" cy="930081"/>
          </a:xfrm>
          <a:prstGeom prst="rect">
            <a:avLst/>
          </a:prstGeom>
        </p:spPr>
      </p:pic>
      <p:sp>
        <p:nvSpPr>
          <p:cNvPr id="17" name="TextBox 16">
            <a:extLst>
              <a:ext uri="{FF2B5EF4-FFF2-40B4-BE49-F238E27FC236}">
                <a16:creationId xmlns:a16="http://schemas.microsoft.com/office/drawing/2014/main" id="{E6B879DF-7C1C-4A03-A145-10AE04958A1F}"/>
              </a:ext>
            </a:extLst>
          </p:cNvPr>
          <p:cNvSpPr txBox="1"/>
          <p:nvPr/>
        </p:nvSpPr>
        <p:spPr>
          <a:xfrm>
            <a:off x="493295" y="2480387"/>
            <a:ext cx="1829347" cy="276999"/>
          </a:xfrm>
          <a:prstGeom prst="rect">
            <a:avLst/>
          </a:prstGeom>
          <a:noFill/>
        </p:spPr>
        <p:txBody>
          <a:bodyPr wrap="none" rtlCol="0">
            <a:spAutoFit/>
          </a:bodyPr>
          <a:lstStyle/>
          <a:p>
            <a:r>
              <a:rPr lang="en-US" sz="1200" dirty="0"/>
              <a:t>Low dwell image frames</a:t>
            </a:r>
          </a:p>
        </p:txBody>
      </p:sp>
      <p:sp>
        <p:nvSpPr>
          <p:cNvPr id="18" name="TextBox 17">
            <a:extLst>
              <a:ext uri="{FF2B5EF4-FFF2-40B4-BE49-F238E27FC236}">
                <a16:creationId xmlns:a16="http://schemas.microsoft.com/office/drawing/2014/main" id="{69BC8531-7082-45F7-AD4C-3B109E6FAD4B}"/>
              </a:ext>
            </a:extLst>
          </p:cNvPr>
          <p:cNvSpPr txBox="1"/>
          <p:nvPr/>
        </p:nvSpPr>
        <p:spPr>
          <a:xfrm>
            <a:off x="4840474" y="3152001"/>
            <a:ext cx="2196435" cy="276999"/>
          </a:xfrm>
          <a:prstGeom prst="rect">
            <a:avLst/>
          </a:prstGeom>
          <a:noFill/>
        </p:spPr>
        <p:txBody>
          <a:bodyPr wrap="none" rtlCol="0">
            <a:spAutoFit/>
          </a:bodyPr>
          <a:lstStyle/>
          <a:p>
            <a:r>
              <a:rPr lang="en-US" sz="1200" dirty="0"/>
              <a:t>Super-resolved image frames</a:t>
            </a:r>
          </a:p>
        </p:txBody>
      </p:sp>
      <p:sp>
        <p:nvSpPr>
          <p:cNvPr id="19" name="TextBox 18">
            <a:extLst>
              <a:ext uri="{FF2B5EF4-FFF2-40B4-BE49-F238E27FC236}">
                <a16:creationId xmlns:a16="http://schemas.microsoft.com/office/drawing/2014/main" id="{FB6A05B3-E954-49DF-9E64-91C7B905F65F}"/>
              </a:ext>
            </a:extLst>
          </p:cNvPr>
          <p:cNvSpPr txBox="1"/>
          <p:nvPr/>
        </p:nvSpPr>
        <p:spPr>
          <a:xfrm>
            <a:off x="2853148" y="1272381"/>
            <a:ext cx="972446" cy="276999"/>
          </a:xfrm>
          <a:prstGeom prst="rect">
            <a:avLst/>
          </a:prstGeom>
          <a:noFill/>
        </p:spPr>
        <p:txBody>
          <a:bodyPr wrap="none" rtlCol="0">
            <a:spAutoFit/>
          </a:bodyPr>
          <a:lstStyle/>
          <a:p>
            <a:r>
              <a:rPr lang="en-US" sz="1200" dirty="0"/>
              <a:t>ML network</a:t>
            </a:r>
          </a:p>
        </p:txBody>
      </p:sp>
      <p:sp>
        <p:nvSpPr>
          <p:cNvPr id="20" name="Arrow: Right 19">
            <a:extLst>
              <a:ext uri="{FF2B5EF4-FFF2-40B4-BE49-F238E27FC236}">
                <a16:creationId xmlns:a16="http://schemas.microsoft.com/office/drawing/2014/main" id="{CAD0631D-6958-4AC9-82A1-803FCBB435B2}"/>
              </a:ext>
            </a:extLst>
          </p:cNvPr>
          <p:cNvSpPr/>
          <p:nvPr/>
        </p:nvSpPr>
        <p:spPr bwMode="auto">
          <a:xfrm>
            <a:off x="7049331" y="1737815"/>
            <a:ext cx="978408" cy="57224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latin typeface="Arial" pitchFamily="124" charset="0"/>
              </a:rPr>
              <a:t>DCFI</a:t>
            </a:r>
          </a:p>
        </p:txBody>
      </p:sp>
      <p:sp>
        <p:nvSpPr>
          <p:cNvPr id="21" name="Arrow: Right 20">
            <a:extLst>
              <a:ext uri="{FF2B5EF4-FFF2-40B4-BE49-F238E27FC236}">
                <a16:creationId xmlns:a16="http://schemas.microsoft.com/office/drawing/2014/main" id="{47494CFC-E059-4D21-A19A-6FEB44A30D4C}"/>
              </a:ext>
            </a:extLst>
          </p:cNvPr>
          <p:cNvSpPr/>
          <p:nvPr/>
        </p:nvSpPr>
        <p:spPr bwMode="auto">
          <a:xfrm>
            <a:off x="9925717" y="1457472"/>
            <a:ext cx="1263875" cy="1132934"/>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000" dirty="0">
                <a:latin typeface="Arial" pitchFamily="124" charset="0"/>
              </a:rPr>
              <a:t>Downsize</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a:latin typeface="Arial" pitchFamily="124" charset="0"/>
              </a:rPr>
              <a:t>By</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a:latin typeface="Arial" pitchFamily="124" charset="0"/>
              </a:rPr>
              <a:t>Cubic Splines</a:t>
            </a:r>
          </a:p>
        </p:txBody>
      </p:sp>
      <p:pic>
        <p:nvPicPr>
          <p:cNvPr id="23" name="Picture 22">
            <a:extLst>
              <a:ext uri="{FF2B5EF4-FFF2-40B4-BE49-F238E27FC236}">
                <a16:creationId xmlns:a16="http://schemas.microsoft.com/office/drawing/2014/main" id="{29E4B7AD-8CA2-440D-A51E-FE807239EB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370" y="3384910"/>
            <a:ext cx="3349849" cy="2891862"/>
          </a:xfrm>
          <a:prstGeom prst="rect">
            <a:avLst/>
          </a:prstGeom>
        </p:spPr>
      </p:pic>
      <p:pic>
        <p:nvPicPr>
          <p:cNvPr id="25" name="Picture 24" descr="A picture containing indoor, curtain, computer&#10;&#10;Description automatically generated">
            <a:extLst>
              <a:ext uri="{FF2B5EF4-FFF2-40B4-BE49-F238E27FC236}">
                <a16:creationId xmlns:a16="http://schemas.microsoft.com/office/drawing/2014/main" id="{C7CFE075-80C4-46C6-A53B-B34C00E673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1025" y="3384910"/>
            <a:ext cx="3349457" cy="2891523"/>
          </a:xfrm>
          <a:prstGeom prst="rect">
            <a:avLst/>
          </a:prstGeom>
        </p:spPr>
      </p:pic>
      <p:sp>
        <p:nvSpPr>
          <p:cNvPr id="26" name="Arrow: Right 25">
            <a:extLst>
              <a:ext uri="{FF2B5EF4-FFF2-40B4-BE49-F238E27FC236}">
                <a16:creationId xmlns:a16="http://schemas.microsoft.com/office/drawing/2014/main" id="{808AB8E2-2554-4250-ACF9-3E7026924C48}"/>
              </a:ext>
            </a:extLst>
          </p:cNvPr>
          <p:cNvSpPr/>
          <p:nvPr/>
        </p:nvSpPr>
        <p:spPr bwMode="auto">
          <a:xfrm rot="5400000">
            <a:off x="1119475" y="2897765"/>
            <a:ext cx="729523" cy="57224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latin typeface="Arial" pitchFamily="124" charset="0"/>
              </a:rPr>
              <a:t>DCFI</a:t>
            </a:r>
          </a:p>
        </p:txBody>
      </p:sp>
      <p:sp>
        <p:nvSpPr>
          <p:cNvPr id="27" name="Arrow: Down 26">
            <a:extLst>
              <a:ext uri="{FF2B5EF4-FFF2-40B4-BE49-F238E27FC236}">
                <a16:creationId xmlns:a16="http://schemas.microsoft.com/office/drawing/2014/main" id="{2A5F40B8-B86F-45E5-938A-8BDA8F1B40F2}"/>
              </a:ext>
            </a:extLst>
          </p:cNvPr>
          <p:cNvSpPr/>
          <p:nvPr/>
        </p:nvSpPr>
        <p:spPr bwMode="auto">
          <a:xfrm>
            <a:off x="11448661" y="2590406"/>
            <a:ext cx="400969" cy="838594"/>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29" name="Picture 28" descr="A picture containing text, indoor, white, close&#10;&#10;Description automatically generated">
            <a:extLst>
              <a:ext uri="{FF2B5EF4-FFF2-40B4-BE49-F238E27FC236}">
                <a16:creationId xmlns:a16="http://schemas.microsoft.com/office/drawing/2014/main" id="{B2A9C530-ADC4-4057-BD7E-123E6D9CDC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5563" y="3831760"/>
            <a:ext cx="2438400" cy="2438400"/>
          </a:xfrm>
          <a:prstGeom prst="rect">
            <a:avLst/>
          </a:prstGeom>
        </p:spPr>
      </p:pic>
      <p:pic>
        <p:nvPicPr>
          <p:cNvPr id="31" name="Picture 30" descr="A picture containing indoor, white&#10;&#10;Description automatically generated">
            <a:extLst>
              <a:ext uri="{FF2B5EF4-FFF2-40B4-BE49-F238E27FC236}">
                <a16:creationId xmlns:a16="http://schemas.microsoft.com/office/drawing/2014/main" id="{CC172340-E73E-48D8-A226-464398B105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1730" y="3827095"/>
            <a:ext cx="2438400" cy="2438400"/>
          </a:xfrm>
          <a:prstGeom prst="rect">
            <a:avLst/>
          </a:prstGeom>
        </p:spPr>
      </p:pic>
      <p:sp>
        <p:nvSpPr>
          <p:cNvPr id="32" name="Rectangle 31">
            <a:extLst>
              <a:ext uri="{FF2B5EF4-FFF2-40B4-BE49-F238E27FC236}">
                <a16:creationId xmlns:a16="http://schemas.microsoft.com/office/drawing/2014/main" id="{903E16D5-571E-4E45-95B1-E4F877152527}"/>
              </a:ext>
            </a:extLst>
          </p:cNvPr>
          <p:cNvSpPr/>
          <p:nvPr/>
        </p:nvSpPr>
        <p:spPr bwMode="auto">
          <a:xfrm>
            <a:off x="2142001" y="5196365"/>
            <a:ext cx="395926" cy="412531"/>
          </a:xfrm>
          <a:prstGeom prst="rect">
            <a:avLst/>
          </a:prstGeom>
          <a:no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33" name="Rectangle 32">
            <a:extLst>
              <a:ext uri="{FF2B5EF4-FFF2-40B4-BE49-F238E27FC236}">
                <a16:creationId xmlns:a16="http://schemas.microsoft.com/office/drawing/2014/main" id="{6297EC83-E204-46BB-AC1E-638AB3542F71}"/>
              </a:ext>
            </a:extLst>
          </p:cNvPr>
          <p:cNvSpPr/>
          <p:nvPr/>
        </p:nvSpPr>
        <p:spPr bwMode="auto">
          <a:xfrm>
            <a:off x="10551996" y="5196365"/>
            <a:ext cx="395926" cy="412531"/>
          </a:xfrm>
          <a:prstGeom prst="rect">
            <a:avLst/>
          </a:prstGeom>
          <a:no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cxnSp>
        <p:nvCxnSpPr>
          <p:cNvPr id="35" name="Straight Arrow Connector 34">
            <a:extLst>
              <a:ext uri="{FF2B5EF4-FFF2-40B4-BE49-F238E27FC236}">
                <a16:creationId xmlns:a16="http://schemas.microsoft.com/office/drawing/2014/main" id="{64545CE4-A2F3-4471-BBF6-98CEA366A628}"/>
              </a:ext>
            </a:extLst>
          </p:cNvPr>
          <p:cNvCxnSpPr/>
          <p:nvPr/>
        </p:nvCxnSpPr>
        <p:spPr bwMode="auto">
          <a:xfrm flipV="1">
            <a:off x="2142001" y="3827095"/>
            <a:ext cx="1613562" cy="136927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36CDE048-C8DA-4455-82F9-6D391DB643CB}"/>
              </a:ext>
            </a:extLst>
          </p:cNvPr>
          <p:cNvCxnSpPr/>
          <p:nvPr/>
        </p:nvCxnSpPr>
        <p:spPr bwMode="auto">
          <a:xfrm>
            <a:off x="2142001" y="5608423"/>
            <a:ext cx="1636711" cy="66801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49770B6C-03FA-461E-AC6A-EB4D77BE50CF}"/>
              </a:ext>
            </a:extLst>
          </p:cNvPr>
          <p:cNvCxnSpPr>
            <a:cxnSpLocks/>
          </p:cNvCxnSpPr>
          <p:nvPr/>
        </p:nvCxnSpPr>
        <p:spPr bwMode="auto">
          <a:xfrm flipH="1" flipV="1">
            <a:off x="8697681" y="3812032"/>
            <a:ext cx="2250242" cy="1384333"/>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76E6DD59-5DEA-4D10-8911-6BCA4C7F3A9F}"/>
              </a:ext>
            </a:extLst>
          </p:cNvPr>
          <p:cNvCxnSpPr>
            <a:cxnSpLocks/>
          </p:cNvCxnSpPr>
          <p:nvPr/>
        </p:nvCxnSpPr>
        <p:spPr bwMode="auto">
          <a:xfrm flipH="1">
            <a:off x="8697681" y="5608423"/>
            <a:ext cx="2250242" cy="65707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24398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505AE-95B4-4649-8B60-A3D1CC005E68}"/>
              </a:ext>
            </a:extLst>
          </p:cNvPr>
          <p:cNvSpPr>
            <a:spLocks noGrp="1"/>
          </p:cNvSpPr>
          <p:nvPr>
            <p:ph idx="1"/>
          </p:nvPr>
        </p:nvSpPr>
        <p:spPr/>
        <p:txBody>
          <a:bodyPr/>
          <a:lstStyle/>
          <a:p>
            <a:r>
              <a:rPr lang="en-US" dirty="0"/>
              <a:t>Image super-resolution (SR) is the process of recovering high-resolution (HR) images from low-resolution (LR) images. It is an important class of image processing techniques in computer vision and image processing and enjoys a wide range of real-world applications, such as medical imaging, satellite imaging, surveillance and security, astronomical imaging, amongst others.</a:t>
            </a:r>
          </a:p>
          <a:p>
            <a:endParaRPr lang="en-US" dirty="0"/>
          </a:p>
          <a:p>
            <a:r>
              <a:rPr lang="en-US" dirty="0"/>
              <a:t>Image super-resolution (SR) problem, particularly single image super-resolution (SISR), has gained a lot of attention in the research community. SISR aims to reconstruct a high-resolution image ISR from a single low-resolution image ILR. Generally, the relationship between ILR and the original high-resolution image IHR can vary depending on the situation. Many studies assume that ILR is a bicubic down-sampled version of IHR, but other degrading factors such as blur, decimation, or noise can also be considered for practical applications. Interpolation-based methods such as nearest-neighbor, bilinear, splines, etc., often introduce some side effects such as computational complexity, noise amplification, blurring results, etc., that are no longer the factors in deep-learning based non-linear methods to achieve super resolution.</a:t>
            </a:r>
          </a:p>
        </p:txBody>
      </p:sp>
      <p:sp>
        <p:nvSpPr>
          <p:cNvPr id="3" name="Title 2">
            <a:extLst>
              <a:ext uri="{FF2B5EF4-FFF2-40B4-BE49-F238E27FC236}">
                <a16:creationId xmlns:a16="http://schemas.microsoft.com/office/drawing/2014/main" id="{3B9C68FF-71F1-4040-9736-2E6B30F8B7B3}"/>
              </a:ext>
            </a:extLst>
          </p:cNvPr>
          <p:cNvSpPr>
            <a:spLocks noGrp="1"/>
          </p:cNvSpPr>
          <p:nvPr>
            <p:ph type="title"/>
          </p:nvPr>
        </p:nvSpPr>
        <p:spPr/>
        <p:txBody>
          <a:bodyPr/>
          <a:lstStyle/>
          <a:p>
            <a:r>
              <a:rPr lang="en-US" dirty="0" err="1"/>
              <a:t>ImAGE</a:t>
            </a:r>
            <a:r>
              <a:rPr lang="en-US" dirty="0"/>
              <a:t> SUPER RESOLUTION AND NOISE REDUCTION</a:t>
            </a:r>
          </a:p>
        </p:txBody>
      </p:sp>
    </p:spTree>
    <p:extLst>
      <p:ext uri="{BB962C8B-B14F-4D97-AF65-F5344CB8AC3E}">
        <p14:creationId xmlns:p14="http://schemas.microsoft.com/office/powerpoint/2010/main" val="2100353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C93B-DC14-46AD-A9BF-D08BFD9BA965}"/>
              </a:ext>
            </a:extLst>
          </p:cNvPr>
          <p:cNvSpPr>
            <a:spLocks noGrp="1"/>
          </p:cNvSpPr>
          <p:nvPr>
            <p:ph type="title"/>
          </p:nvPr>
        </p:nvSpPr>
        <p:spPr/>
        <p:txBody>
          <a:bodyPr/>
          <a:lstStyle/>
          <a:p>
            <a:r>
              <a:rPr lang="en-US" sz="1400" dirty="0"/>
              <a:t>Individual Image Frame Super Resolution (SR) model: 3D NAND (</a:t>
            </a:r>
            <a:r>
              <a:rPr lang="en-US" sz="1400" dirty="0" err="1"/>
              <a:t>Verios</a:t>
            </a:r>
            <a:r>
              <a:rPr lang="en-US" sz="1400" dirty="0"/>
              <a:t> SEM) trained</a:t>
            </a:r>
          </a:p>
        </p:txBody>
      </p:sp>
      <p:pic>
        <p:nvPicPr>
          <p:cNvPr id="3" name="Picture 2" descr="A picture containing bathroom, curtain, shower, fabric&#10;&#10;Description automatically generated">
            <a:extLst>
              <a:ext uri="{FF2B5EF4-FFF2-40B4-BE49-F238E27FC236}">
                <a16:creationId xmlns:a16="http://schemas.microsoft.com/office/drawing/2014/main" id="{306541A9-61E4-4391-9F16-C2A9EDB8D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2" y="854723"/>
            <a:ext cx="4626883" cy="3994301"/>
          </a:xfrm>
          <a:prstGeom prst="rect">
            <a:avLst/>
          </a:prstGeom>
          <a:ln>
            <a:solidFill>
              <a:schemeClr val="accent1"/>
            </a:solidFill>
          </a:ln>
        </p:spPr>
      </p:pic>
      <p:pic>
        <p:nvPicPr>
          <p:cNvPr id="4" name="Picture 3" descr="A picture containing furniture&#10;&#10;Description automatically generated">
            <a:extLst>
              <a:ext uri="{FF2B5EF4-FFF2-40B4-BE49-F238E27FC236}">
                <a16:creationId xmlns:a16="http://schemas.microsoft.com/office/drawing/2014/main" id="{8BFAE5DF-FA63-42C1-8D1A-62469A7CEEC9}"/>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28097" y="854723"/>
            <a:ext cx="4626883" cy="3994301"/>
          </a:xfrm>
          <a:prstGeom prst="rect">
            <a:avLst/>
          </a:prstGeom>
          <a:ln>
            <a:solidFill>
              <a:schemeClr val="accent1"/>
            </a:solidFill>
          </a:ln>
        </p:spPr>
      </p:pic>
      <p:sp>
        <p:nvSpPr>
          <p:cNvPr id="5" name="TextBox 4">
            <a:extLst>
              <a:ext uri="{FF2B5EF4-FFF2-40B4-BE49-F238E27FC236}">
                <a16:creationId xmlns:a16="http://schemas.microsoft.com/office/drawing/2014/main" id="{CCB9E5C4-2CEC-4541-A2C8-9F45987D18E9}"/>
              </a:ext>
            </a:extLst>
          </p:cNvPr>
          <p:cNvSpPr txBox="1"/>
          <p:nvPr/>
        </p:nvSpPr>
        <p:spPr>
          <a:xfrm>
            <a:off x="511762" y="541469"/>
            <a:ext cx="1826141" cy="369332"/>
          </a:xfrm>
          <a:prstGeom prst="rect">
            <a:avLst/>
          </a:prstGeom>
          <a:noFill/>
        </p:spPr>
        <p:txBody>
          <a:bodyPr wrap="none" rtlCol="0">
            <a:spAutoFit/>
          </a:bodyPr>
          <a:lstStyle/>
          <a:p>
            <a:r>
              <a:rPr lang="en-US" dirty="0"/>
              <a:t>Original Frames</a:t>
            </a:r>
          </a:p>
        </p:txBody>
      </p:sp>
      <p:sp>
        <p:nvSpPr>
          <p:cNvPr id="6" name="TextBox 5">
            <a:extLst>
              <a:ext uri="{FF2B5EF4-FFF2-40B4-BE49-F238E27FC236}">
                <a16:creationId xmlns:a16="http://schemas.microsoft.com/office/drawing/2014/main" id="{68794246-A493-49C2-AB22-97612670A874}"/>
              </a:ext>
            </a:extLst>
          </p:cNvPr>
          <p:cNvSpPr txBox="1"/>
          <p:nvPr/>
        </p:nvSpPr>
        <p:spPr>
          <a:xfrm>
            <a:off x="6221781" y="509396"/>
            <a:ext cx="3839513" cy="369332"/>
          </a:xfrm>
          <a:prstGeom prst="rect">
            <a:avLst/>
          </a:prstGeom>
          <a:noFill/>
        </p:spPr>
        <p:txBody>
          <a:bodyPr wrap="none" rtlCol="0">
            <a:spAutoFit/>
          </a:bodyPr>
          <a:lstStyle/>
          <a:p>
            <a:r>
              <a:rPr lang="en-US" dirty="0"/>
              <a:t>After super resolution enhancement</a:t>
            </a:r>
          </a:p>
        </p:txBody>
      </p:sp>
      <p:pic>
        <p:nvPicPr>
          <p:cNvPr id="7" name="Picture 6">
            <a:extLst>
              <a:ext uri="{FF2B5EF4-FFF2-40B4-BE49-F238E27FC236}">
                <a16:creationId xmlns:a16="http://schemas.microsoft.com/office/drawing/2014/main" id="{EB77363C-8812-4F6D-A1E2-EC10BFB60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68" y="1176045"/>
            <a:ext cx="4626883" cy="3994302"/>
          </a:xfrm>
          <a:prstGeom prst="rect">
            <a:avLst/>
          </a:prstGeom>
          <a:ln>
            <a:solidFill>
              <a:schemeClr val="accent1"/>
            </a:solidFill>
          </a:ln>
        </p:spPr>
      </p:pic>
      <p:pic>
        <p:nvPicPr>
          <p:cNvPr id="8" name="Picture 7">
            <a:extLst>
              <a:ext uri="{FF2B5EF4-FFF2-40B4-BE49-F238E27FC236}">
                <a16:creationId xmlns:a16="http://schemas.microsoft.com/office/drawing/2014/main" id="{79249500-023F-4346-BAAC-9FCFC3ED4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013" y="1444170"/>
            <a:ext cx="4626883" cy="3994301"/>
          </a:xfrm>
          <a:prstGeom prst="rect">
            <a:avLst/>
          </a:prstGeom>
          <a:ln>
            <a:solidFill>
              <a:schemeClr val="accent1"/>
            </a:solidFill>
          </a:ln>
        </p:spPr>
      </p:pic>
      <p:pic>
        <p:nvPicPr>
          <p:cNvPr id="9" name="Picture 8" descr="A picture containing furniture&#10;&#10;Description automatically generated">
            <a:extLst>
              <a:ext uri="{FF2B5EF4-FFF2-40B4-BE49-F238E27FC236}">
                <a16:creationId xmlns:a16="http://schemas.microsoft.com/office/drawing/2014/main" id="{F85B46C3-FACC-4F3A-905B-968A52E29356}"/>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61343" y="1176045"/>
            <a:ext cx="4626883" cy="3994301"/>
          </a:xfrm>
          <a:prstGeom prst="rect">
            <a:avLst/>
          </a:prstGeom>
          <a:ln>
            <a:solidFill>
              <a:schemeClr val="accent1"/>
            </a:solidFill>
          </a:ln>
        </p:spPr>
      </p:pic>
      <p:pic>
        <p:nvPicPr>
          <p:cNvPr id="10" name="Picture 9" descr="A picture containing furniture&#10;&#10;Description automatically generated">
            <a:extLst>
              <a:ext uri="{FF2B5EF4-FFF2-40B4-BE49-F238E27FC236}">
                <a16:creationId xmlns:a16="http://schemas.microsoft.com/office/drawing/2014/main" id="{49F951A5-4319-4723-A956-C9E80D23D0D6}"/>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26784" y="1590124"/>
            <a:ext cx="4626883" cy="3994301"/>
          </a:xfrm>
          <a:prstGeom prst="rect">
            <a:avLst/>
          </a:prstGeom>
          <a:ln>
            <a:solidFill>
              <a:schemeClr val="accent1"/>
            </a:solidFill>
          </a:ln>
        </p:spPr>
      </p:pic>
    </p:spTree>
    <p:extLst>
      <p:ext uri="{BB962C8B-B14F-4D97-AF65-F5344CB8AC3E}">
        <p14:creationId xmlns:p14="http://schemas.microsoft.com/office/powerpoint/2010/main" val="2527893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2485-144D-4FD4-8DAF-12383A3B815F}"/>
              </a:ext>
            </a:extLst>
          </p:cNvPr>
          <p:cNvSpPr>
            <a:spLocks noGrp="1"/>
          </p:cNvSpPr>
          <p:nvPr>
            <p:ph type="title"/>
          </p:nvPr>
        </p:nvSpPr>
        <p:spPr/>
        <p:txBody>
          <a:bodyPr/>
          <a:lstStyle/>
          <a:p>
            <a:r>
              <a:rPr lang="en-US" dirty="0"/>
              <a:t>DCFI of image frames before and after SR model application:</a:t>
            </a:r>
          </a:p>
        </p:txBody>
      </p:sp>
      <p:pic>
        <p:nvPicPr>
          <p:cNvPr id="3" name="Picture 2" descr="A picture containing shirt, white, tiled&#10;&#10;Description automatically generated">
            <a:extLst>
              <a:ext uri="{FF2B5EF4-FFF2-40B4-BE49-F238E27FC236}">
                <a16:creationId xmlns:a16="http://schemas.microsoft.com/office/drawing/2014/main" id="{8E0076CC-7D2F-4494-B533-961A486E9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6" y="839814"/>
            <a:ext cx="5173128" cy="4465864"/>
          </a:xfrm>
          <a:prstGeom prst="rect">
            <a:avLst/>
          </a:prstGeom>
          <a:ln>
            <a:solidFill>
              <a:schemeClr val="accent1"/>
            </a:solidFill>
          </a:ln>
        </p:spPr>
      </p:pic>
      <p:pic>
        <p:nvPicPr>
          <p:cNvPr id="4" name="Picture 3" descr="A picture containing necktie, indoor, different, variety&#10;&#10;Description automatically generated">
            <a:extLst>
              <a:ext uri="{FF2B5EF4-FFF2-40B4-BE49-F238E27FC236}">
                <a16:creationId xmlns:a16="http://schemas.microsoft.com/office/drawing/2014/main" id="{D38CCB31-7263-43DB-8705-3247D55233A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27341" y="1390733"/>
            <a:ext cx="5173128" cy="4465864"/>
          </a:xfrm>
          <a:prstGeom prst="rect">
            <a:avLst/>
          </a:prstGeom>
          <a:ln>
            <a:solidFill>
              <a:schemeClr val="accent1"/>
            </a:solidFill>
          </a:ln>
        </p:spPr>
      </p:pic>
      <p:sp>
        <p:nvSpPr>
          <p:cNvPr id="6" name="TextBox 5">
            <a:extLst>
              <a:ext uri="{FF2B5EF4-FFF2-40B4-BE49-F238E27FC236}">
                <a16:creationId xmlns:a16="http://schemas.microsoft.com/office/drawing/2014/main" id="{27CF51BE-28A8-40C7-BA55-5CB5BD2D4FAF}"/>
              </a:ext>
            </a:extLst>
          </p:cNvPr>
          <p:cNvSpPr txBox="1"/>
          <p:nvPr/>
        </p:nvSpPr>
        <p:spPr>
          <a:xfrm>
            <a:off x="201862" y="869474"/>
            <a:ext cx="2569934" cy="369332"/>
          </a:xfrm>
          <a:prstGeom prst="rect">
            <a:avLst/>
          </a:prstGeom>
          <a:noFill/>
        </p:spPr>
        <p:txBody>
          <a:bodyPr wrap="none" rtlCol="0">
            <a:spAutoFit/>
          </a:bodyPr>
          <a:lstStyle/>
          <a:p>
            <a:r>
              <a:rPr lang="en-US" dirty="0"/>
              <a:t>Before super resolution</a:t>
            </a:r>
          </a:p>
        </p:txBody>
      </p:sp>
      <p:sp>
        <p:nvSpPr>
          <p:cNvPr id="7" name="TextBox 6">
            <a:extLst>
              <a:ext uri="{FF2B5EF4-FFF2-40B4-BE49-F238E27FC236}">
                <a16:creationId xmlns:a16="http://schemas.microsoft.com/office/drawing/2014/main" id="{DD09F0CC-3189-449F-818A-D3450D61EACA}"/>
              </a:ext>
            </a:extLst>
          </p:cNvPr>
          <p:cNvSpPr txBox="1"/>
          <p:nvPr/>
        </p:nvSpPr>
        <p:spPr>
          <a:xfrm>
            <a:off x="3451387" y="1552322"/>
            <a:ext cx="2377574" cy="369332"/>
          </a:xfrm>
          <a:prstGeom prst="rect">
            <a:avLst/>
          </a:prstGeom>
          <a:noFill/>
        </p:spPr>
        <p:txBody>
          <a:bodyPr wrap="none" rtlCol="0">
            <a:spAutoFit/>
          </a:bodyPr>
          <a:lstStyle/>
          <a:p>
            <a:r>
              <a:rPr lang="en-US" dirty="0"/>
              <a:t>After super resolution</a:t>
            </a:r>
          </a:p>
        </p:txBody>
      </p:sp>
      <p:pic>
        <p:nvPicPr>
          <p:cNvPr id="8" name="Picture 7" descr="A picture containing indoor&#10;&#10;Description automatically generated">
            <a:extLst>
              <a:ext uri="{FF2B5EF4-FFF2-40B4-BE49-F238E27FC236}">
                <a16:creationId xmlns:a16="http://schemas.microsoft.com/office/drawing/2014/main" id="{ECB68ECD-9065-45E5-83C0-E57394D67F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6676" y="1840518"/>
            <a:ext cx="5173128" cy="4465864"/>
          </a:xfrm>
          <a:prstGeom prst="rect">
            <a:avLst/>
          </a:prstGeom>
          <a:ln>
            <a:solidFill>
              <a:schemeClr val="accent1"/>
            </a:solidFill>
          </a:ln>
        </p:spPr>
      </p:pic>
      <p:sp>
        <p:nvSpPr>
          <p:cNvPr id="9" name="TextBox 8">
            <a:extLst>
              <a:ext uri="{FF2B5EF4-FFF2-40B4-BE49-F238E27FC236}">
                <a16:creationId xmlns:a16="http://schemas.microsoft.com/office/drawing/2014/main" id="{0B45192C-6BE3-4817-806B-67F1DA02619B}"/>
              </a:ext>
            </a:extLst>
          </p:cNvPr>
          <p:cNvSpPr txBox="1"/>
          <p:nvPr/>
        </p:nvSpPr>
        <p:spPr>
          <a:xfrm>
            <a:off x="7265862" y="2149642"/>
            <a:ext cx="4256293" cy="369332"/>
          </a:xfrm>
          <a:prstGeom prst="rect">
            <a:avLst/>
          </a:prstGeom>
          <a:noFill/>
        </p:spPr>
        <p:txBody>
          <a:bodyPr wrap="none" rtlCol="0">
            <a:spAutoFit/>
          </a:bodyPr>
          <a:lstStyle/>
          <a:p>
            <a:r>
              <a:rPr lang="en-US" dirty="0"/>
              <a:t>Using original + improved image frames</a:t>
            </a:r>
          </a:p>
        </p:txBody>
      </p:sp>
      <p:sp>
        <p:nvSpPr>
          <p:cNvPr id="10" name="TextBox 9">
            <a:extLst>
              <a:ext uri="{FF2B5EF4-FFF2-40B4-BE49-F238E27FC236}">
                <a16:creationId xmlns:a16="http://schemas.microsoft.com/office/drawing/2014/main" id="{38D89896-56A3-410E-9E95-281BC896685D}"/>
              </a:ext>
            </a:extLst>
          </p:cNvPr>
          <p:cNvSpPr txBox="1"/>
          <p:nvPr/>
        </p:nvSpPr>
        <p:spPr>
          <a:xfrm>
            <a:off x="7307530" y="770570"/>
            <a:ext cx="4974003" cy="461665"/>
          </a:xfrm>
          <a:prstGeom prst="rect">
            <a:avLst/>
          </a:prstGeom>
          <a:noFill/>
        </p:spPr>
        <p:txBody>
          <a:bodyPr wrap="square" rtlCol="0">
            <a:spAutoFit/>
          </a:bodyPr>
          <a:lstStyle/>
          <a:p>
            <a:r>
              <a:rPr lang="en-US" sz="800" dirty="0"/>
              <a:t>Image frames from both before and after the application of super resolution are used to construct a single DCFI image. This is intentionally done to reintroduce characteristic SEM noise to the final image at a low level to get a better “appearance”.</a:t>
            </a:r>
          </a:p>
        </p:txBody>
      </p:sp>
      <p:cxnSp>
        <p:nvCxnSpPr>
          <p:cNvPr id="12" name="Connector: Curved 11">
            <a:extLst>
              <a:ext uri="{FF2B5EF4-FFF2-40B4-BE49-F238E27FC236}">
                <a16:creationId xmlns:a16="http://schemas.microsoft.com/office/drawing/2014/main" id="{A9BB8C00-8CFA-478B-BB9A-239F1CA1F3D6}"/>
              </a:ext>
            </a:extLst>
          </p:cNvPr>
          <p:cNvCxnSpPr>
            <a:stCxn id="10" idx="2"/>
          </p:cNvCxnSpPr>
          <p:nvPr/>
        </p:nvCxnSpPr>
        <p:spPr bwMode="auto">
          <a:xfrm rot="5400000">
            <a:off x="9034626" y="1389735"/>
            <a:ext cx="917407" cy="602406"/>
          </a:xfrm>
          <a:prstGeom prst="curvedConnector3">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11486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9141-7843-4321-8719-194E3177FECA}"/>
              </a:ext>
            </a:extLst>
          </p:cNvPr>
          <p:cNvSpPr>
            <a:spLocks noGrp="1"/>
          </p:cNvSpPr>
          <p:nvPr>
            <p:ph type="title"/>
          </p:nvPr>
        </p:nvSpPr>
        <p:spPr/>
        <p:txBody>
          <a:bodyPr/>
          <a:lstStyle/>
          <a:p>
            <a:r>
              <a:rPr lang="en-US" sz="1400" dirty="0"/>
              <a:t>Image before and after SRNR model application:</a:t>
            </a:r>
          </a:p>
        </p:txBody>
      </p:sp>
      <p:pic>
        <p:nvPicPr>
          <p:cNvPr id="3" name="Picture 2" descr="A picture containing indoor, looking, white, close&#10;&#10;Description automatically generated">
            <a:extLst>
              <a:ext uri="{FF2B5EF4-FFF2-40B4-BE49-F238E27FC236}">
                <a16:creationId xmlns:a16="http://schemas.microsoft.com/office/drawing/2014/main" id="{31D22D74-D245-4480-92A5-B71C400824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112" y="853117"/>
            <a:ext cx="4219011" cy="4219011"/>
          </a:xfrm>
          <a:prstGeom prst="rect">
            <a:avLst/>
          </a:prstGeom>
        </p:spPr>
      </p:pic>
      <p:sp>
        <p:nvSpPr>
          <p:cNvPr id="5" name="TextBox 4">
            <a:extLst>
              <a:ext uri="{FF2B5EF4-FFF2-40B4-BE49-F238E27FC236}">
                <a16:creationId xmlns:a16="http://schemas.microsoft.com/office/drawing/2014/main" id="{10555848-9C27-4600-80E6-58A5BD352112}"/>
              </a:ext>
            </a:extLst>
          </p:cNvPr>
          <p:cNvSpPr txBox="1"/>
          <p:nvPr/>
        </p:nvSpPr>
        <p:spPr>
          <a:xfrm>
            <a:off x="7251383" y="5848877"/>
            <a:ext cx="4974003" cy="461665"/>
          </a:xfrm>
          <a:prstGeom prst="rect">
            <a:avLst/>
          </a:prstGeom>
          <a:noFill/>
        </p:spPr>
        <p:txBody>
          <a:bodyPr wrap="square" rtlCol="0">
            <a:spAutoFit/>
          </a:bodyPr>
          <a:lstStyle/>
          <a:p>
            <a:r>
              <a:rPr lang="en-US" sz="800" dirty="0"/>
              <a:t>Image frames from both before and after the application of super resolution are used to construct a single DCFI image. This is intentionally done to reintroduce characteristic SEM noise to the final image at a low level to get a better “appearance”.</a:t>
            </a:r>
          </a:p>
        </p:txBody>
      </p:sp>
      <p:pic>
        <p:nvPicPr>
          <p:cNvPr id="6" name="Picture 5" descr="A picture containing remote, close, dishware&#10;&#10;Description automatically generated">
            <a:extLst>
              <a:ext uri="{FF2B5EF4-FFF2-40B4-BE49-F238E27FC236}">
                <a16:creationId xmlns:a16="http://schemas.microsoft.com/office/drawing/2014/main" id="{298BD561-AAED-40DA-8745-E14BB8DE26A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69448" y="1344450"/>
            <a:ext cx="4219011" cy="4219011"/>
          </a:xfrm>
          <a:prstGeom prst="rect">
            <a:avLst/>
          </a:prstGeom>
        </p:spPr>
      </p:pic>
      <p:pic>
        <p:nvPicPr>
          <p:cNvPr id="7" name="Picture 6" descr="A picture containing indoor, looking, white, close&#10;&#10;Description automatically generated">
            <a:extLst>
              <a:ext uri="{FF2B5EF4-FFF2-40B4-BE49-F238E27FC236}">
                <a16:creationId xmlns:a16="http://schemas.microsoft.com/office/drawing/2014/main" id="{35024067-CB7A-4974-B4E7-1EFAFB4A39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8879" y="1576220"/>
            <a:ext cx="4219012" cy="4219012"/>
          </a:xfrm>
          <a:prstGeom prst="rect">
            <a:avLst/>
          </a:prstGeom>
        </p:spPr>
      </p:pic>
      <p:sp>
        <p:nvSpPr>
          <p:cNvPr id="8" name="TextBox 7">
            <a:extLst>
              <a:ext uri="{FF2B5EF4-FFF2-40B4-BE49-F238E27FC236}">
                <a16:creationId xmlns:a16="http://schemas.microsoft.com/office/drawing/2014/main" id="{5F1E5C76-461D-4617-89E3-793679FA00A7}"/>
              </a:ext>
            </a:extLst>
          </p:cNvPr>
          <p:cNvSpPr txBox="1"/>
          <p:nvPr/>
        </p:nvSpPr>
        <p:spPr>
          <a:xfrm>
            <a:off x="428926" y="975118"/>
            <a:ext cx="2569934" cy="369332"/>
          </a:xfrm>
          <a:prstGeom prst="rect">
            <a:avLst/>
          </a:prstGeom>
          <a:noFill/>
        </p:spPr>
        <p:txBody>
          <a:bodyPr wrap="none" rtlCol="0">
            <a:spAutoFit/>
          </a:bodyPr>
          <a:lstStyle/>
          <a:p>
            <a:r>
              <a:rPr lang="en-US" dirty="0"/>
              <a:t>Before super resolution</a:t>
            </a:r>
          </a:p>
        </p:txBody>
      </p:sp>
      <p:sp>
        <p:nvSpPr>
          <p:cNvPr id="9" name="TextBox 8">
            <a:extLst>
              <a:ext uri="{FF2B5EF4-FFF2-40B4-BE49-F238E27FC236}">
                <a16:creationId xmlns:a16="http://schemas.microsoft.com/office/drawing/2014/main" id="{AF86C116-4D2C-46BD-8CED-E51494038766}"/>
              </a:ext>
            </a:extLst>
          </p:cNvPr>
          <p:cNvSpPr txBox="1"/>
          <p:nvPr/>
        </p:nvSpPr>
        <p:spPr>
          <a:xfrm>
            <a:off x="4650808" y="1460334"/>
            <a:ext cx="2377574" cy="369332"/>
          </a:xfrm>
          <a:prstGeom prst="rect">
            <a:avLst/>
          </a:prstGeom>
          <a:noFill/>
        </p:spPr>
        <p:txBody>
          <a:bodyPr wrap="none" rtlCol="0">
            <a:spAutoFit/>
          </a:bodyPr>
          <a:lstStyle/>
          <a:p>
            <a:r>
              <a:rPr lang="en-US" dirty="0"/>
              <a:t>After super resolution</a:t>
            </a:r>
          </a:p>
        </p:txBody>
      </p:sp>
      <p:cxnSp>
        <p:nvCxnSpPr>
          <p:cNvPr id="11" name="Connector: Curved 10">
            <a:extLst>
              <a:ext uri="{FF2B5EF4-FFF2-40B4-BE49-F238E27FC236}">
                <a16:creationId xmlns:a16="http://schemas.microsoft.com/office/drawing/2014/main" id="{731CB816-E334-4448-98A0-594661AE64D2}"/>
              </a:ext>
            </a:extLst>
          </p:cNvPr>
          <p:cNvCxnSpPr>
            <a:cxnSpLocks/>
          </p:cNvCxnSpPr>
          <p:nvPr/>
        </p:nvCxnSpPr>
        <p:spPr bwMode="auto">
          <a:xfrm rot="5400000" flipH="1" flipV="1">
            <a:off x="9575955" y="5592685"/>
            <a:ext cx="596748" cy="271887"/>
          </a:xfrm>
          <a:prstGeom prst="curvedConnector3">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3A193BBA-A5A0-4899-A9CC-655357D362AC}"/>
              </a:ext>
            </a:extLst>
          </p:cNvPr>
          <p:cNvSpPr txBox="1"/>
          <p:nvPr/>
        </p:nvSpPr>
        <p:spPr>
          <a:xfrm>
            <a:off x="8422847" y="1747603"/>
            <a:ext cx="3342582" cy="307777"/>
          </a:xfrm>
          <a:prstGeom prst="rect">
            <a:avLst/>
          </a:prstGeom>
          <a:noFill/>
        </p:spPr>
        <p:txBody>
          <a:bodyPr wrap="none" rtlCol="0">
            <a:spAutoFit/>
          </a:bodyPr>
          <a:lstStyle/>
          <a:p>
            <a:r>
              <a:rPr lang="en-US" sz="1400" dirty="0"/>
              <a:t>Using original + improved image frames</a:t>
            </a:r>
          </a:p>
        </p:txBody>
      </p:sp>
    </p:spTree>
    <p:extLst>
      <p:ext uri="{BB962C8B-B14F-4D97-AF65-F5344CB8AC3E}">
        <p14:creationId xmlns:p14="http://schemas.microsoft.com/office/powerpoint/2010/main" val="7551512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C025D1-A4AB-4426-BAD6-3444D52A8ECD}"/>
              </a:ext>
            </a:extLst>
          </p:cNvPr>
          <p:cNvSpPr>
            <a:spLocks noGrp="1"/>
          </p:cNvSpPr>
          <p:nvPr>
            <p:ph idx="1"/>
          </p:nvPr>
        </p:nvSpPr>
        <p:spPr/>
        <p:txBody>
          <a:bodyPr/>
          <a:lstStyle/>
          <a:p>
            <a:r>
              <a:rPr lang="en-US" dirty="0"/>
              <a:t>NRSR results can be </a:t>
            </a:r>
            <a:r>
              <a:rPr lang="en-US"/>
              <a:t>improved further</a:t>
            </a:r>
            <a:endParaRPr lang="en-US" dirty="0"/>
          </a:p>
          <a:p>
            <a:r>
              <a:rPr lang="en-US" dirty="0"/>
              <a:t>Individual SR modelling or NR modelling appear to have achieved equal or better results.</a:t>
            </a:r>
          </a:p>
          <a:p>
            <a:pPr marL="0" indent="0">
              <a:buNone/>
            </a:pPr>
            <a:endParaRPr lang="en-US" dirty="0"/>
          </a:p>
          <a:p>
            <a:pPr marL="457200" indent="-457200">
              <a:buFont typeface="+mj-lt"/>
              <a:buAutoNum type="arabicPeriod"/>
            </a:pPr>
            <a:r>
              <a:rPr lang="en-US" dirty="0"/>
              <a:t>Training to be done on high quality image data</a:t>
            </a:r>
          </a:p>
          <a:p>
            <a:pPr marL="457200" indent="-457200">
              <a:buFont typeface="+mj-lt"/>
              <a:buAutoNum type="arabicPeriod"/>
            </a:pPr>
            <a:r>
              <a:rPr lang="en-US" dirty="0"/>
              <a:t>Different models are to be reconstructed for different resolution (as in the image acquisition GUI menu)</a:t>
            </a:r>
          </a:p>
          <a:p>
            <a:pPr marL="457200" indent="-457200">
              <a:buFont typeface="+mj-lt"/>
              <a:buAutoNum type="arabicPeriod"/>
            </a:pPr>
            <a:r>
              <a:rPr lang="en-US" dirty="0"/>
              <a:t>More research will be done to reduce blurring</a:t>
            </a:r>
          </a:p>
          <a:p>
            <a:pPr marL="457200" indent="-457200">
              <a:buFont typeface="+mj-lt"/>
              <a:buAutoNum type="arabicPeriod"/>
            </a:pPr>
            <a:r>
              <a:rPr lang="en-US" dirty="0"/>
              <a:t>Different super resolution models will be tested in the coming days</a:t>
            </a:r>
          </a:p>
          <a:p>
            <a:pPr marL="457200" indent="-457200">
              <a:buFont typeface="+mj-lt"/>
              <a:buAutoNum type="arabicPeriod"/>
            </a:pPr>
            <a:r>
              <a:rPr lang="en-US" dirty="0"/>
              <a:t>May end-up choosing only SR model or only NR model as a sufficient process instead of SRNR or NRSR pipelines that are memory and time consuming.</a:t>
            </a:r>
          </a:p>
        </p:txBody>
      </p:sp>
      <p:sp>
        <p:nvSpPr>
          <p:cNvPr id="3" name="Title 2">
            <a:extLst>
              <a:ext uri="{FF2B5EF4-FFF2-40B4-BE49-F238E27FC236}">
                <a16:creationId xmlns:a16="http://schemas.microsoft.com/office/drawing/2014/main" id="{8784209E-C08B-459D-AFEA-AF8919FEF97A}"/>
              </a:ext>
            </a:extLst>
          </p:cNvPr>
          <p:cNvSpPr>
            <a:spLocks noGrp="1"/>
          </p:cNvSpPr>
          <p:nvPr>
            <p:ph type="title"/>
          </p:nvPr>
        </p:nvSpPr>
        <p:spPr/>
        <p:txBody>
          <a:bodyPr/>
          <a:lstStyle/>
          <a:p>
            <a:r>
              <a:rPr lang="en-US" dirty="0"/>
              <a:t>Conclusions (for version -2.0)</a:t>
            </a:r>
          </a:p>
        </p:txBody>
      </p:sp>
    </p:spTree>
    <p:extLst>
      <p:ext uri="{BB962C8B-B14F-4D97-AF65-F5344CB8AC3E}">
        <p14:creationId xmlns:p14="http://schemas.microsoft.com/office/powerpoint/2010/main" val="1488718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FF9BD-9A1B-459A-B7C6-E81D101D0E63}"/>
              </a:ext>
            </a:extLst>
          </p:cNvPr>
          <p:cNvSpPr>
            <a:spLocks noGrp="1"/>
          </p:cNvSpPr>
          <p:nvPr>
            <p:ph idx="1"/>
          </p:nvPr>
        </p:nvSpPr>
        <p:spPr/>
        <p:txBody>
          <a:bodyPr/>
          <a:lstStyle/>
          <a:p>
            <a:r>
              <a:rPr lang="en-US" dirty="0"/>
              <a:t>Electron microscopy images are very noisy. As the resolution increases, signal to noise ratio (SNR) becomes poorer. In addition, longer exposure to reduce the noise is not feasible due to stage movement that introduces motion blur in the image. </a:t>
            </a:r>
          </a:p>
          <a:p>
            <a:r>
              <a:rPr lang="en-US" dirty="0"/>
              <a:t>To avoid the motion blur, conventional approach is to collect many images with a shortest possible exposure time where the stage motion effect can be ignored and register those images with some correlation method and average the pixels that are common to all the images. This averaged image constitute to one single image with high SNR. </a:t>
            </a:r>
          </a:p>
          <a:p>
            <a:r>
              <a:rPr lang="en-US" dirty="0"/>
              <a:t>Unfortunately, multiple exposure of the specimens to electron beam damages the specimen. Each short exposure image frames may differ in statistical features although they are imaging the same specimen. This degrades the image quality. Is there a way to reduce the noise level in short exposure image frames and use only a few </a:t>
            </a:r>
            <a:r>
              <a:rPr lang="en-US" dirty="0" err="1"/>
              <a:t>imge</a:t>
            </a:r>
            <a:r>
              <a:rPr lang="en-US" dirty="0"/>
              <a:t> frames to average that can significantly increase the SNR of the image.</a:t>
            </a:r>
          </a:p>
        </p:txBody>
      </p:sp>
      <p:sp>
        <p:nvSpPr>
          <p:cNvPr id="3" name="Title 2">
            <a:extLst>
              <a:ext uri="{FF2B5EF4-FFF2-40B4-BE49-F238E27FC236}">
                <a16:creationId xmlns:a16="http://schemas.microsoft.com/office/drawing/2014/main" id="{FE85925D-B042-4009-869A-D460D92F1171}"/>
              </a:ext>
            </a:extLst>
          </p:cNvPr>
          <p:cNvSpPr>
            <a:spLocks noGrp="1"/>
          </p:cNvSpPr>
          <p:nvPr>
            <p:ph type="title"/>
          </p:nvPr>
        </p:nvSpPr>
        <p:spPr/>
        <p:txBody>
          <a:bodyPr/>
          <a:lstStyle/>
          <a:p>
            <a:r>
              <a:rPr lang="en-US" dirty="0"/>
              <a:t>Electron Microscopy image noise</a:t>
            </a:r>
          </a:p>
        </p:txBody>
      </p:sp>
    </p:spTree>
    <p:extLst>
      <p:ext uri="{BB962C8B-B14F-4D97-AF65-F5344CB8AC3E}">
        <p14:creationId xmlns:p14="http://schemas.microsoft.com/office/powerpoint/2010/main" val="12416996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CCE4FA-C2F0-4004-9A3B-84F2589FB57E}"/>
              </a:ext>
            </a:extLst>
          </p:cNvPr>
          <p:cNvSpPr>
            <a:spLocks noGrp="1"/>
          </p:cNvSpPr>
          <p:nvPr>
            <p:ph idx="1"/>
          </p:nvPr>
        </p:nvSpPr>
        <p:spPr/>
        <p:txBody>
          <a:bodyPr/>
          <a:lstStyle/>
          <a:p>
            <a:r>
              <a:rPr lang="en-US" dirty="0"/>
              <a:t>Customer complaints about image quality</a:t>
            </a:r>
          </a:p>
          <a:p>
            <a:pPr marL="0" indent="0">
              <a:buNone/>
            </a:pPr>
            <a:r>
              <a:rPr lang="en-US" dirty="0"/>
              <a:t>	</a:t>
            </a:r>
          </a:p>
          <a:p>
            <a:pPr marL="0" indent="0">
              <a:buNone/>
            </a:pPr>
            <a:r>
              <a:rPr lang="en-US" dirty="0"/>
              <a:t>Poor Image Quality</a:t>
            </a:r>
          </a:p>
          <a:p>
            <a:pPr marL="0" indent="0">
              <a:buNone/>
            </a:pPr>
            <a:r>
              <a:rPr lang="en-US" dirty="0"/>
              <a:t>		1. Image appearance or visual quality (example: poor SNR, CNR, uniformity, resolution, etc.)</a:t>
            </a:r>
          </a:p>
          <a:p>
            <a:pPr marL="0" indent="0">
              <a:buNone/>
            </a:pPr>
            <a:r>
              <a:rPr lang="en-US" dirty="0"/>
              <a:t>				</a:t>
            </a:r>
            <a:r>
              <a:rPr lang="en-US" sz="1200" dirty="0">
                <a:solidFill>
                  <a:srgbClr val="00B050"/>
                </a:solidFill>
              </a:rPr>
              <a:t>Better visual quality to help marketing/sales and add psychological perception that our machines are performing better. May facilitate better metrology too.</a:t>
            </a:r>
            <a:endParaRPr lang="en-US" sz="1200" dirty="0"/>
          </a:p>
          <a:p>
            <a:pPr marL="0" indent="0">
              <a:buNone/>
            </a:pPr>
            <a:r>
              <a:rPr lang="en-US" dirty="0"/>
              <a:t>		2. Image information content (example: lack of material distinction in 3DNAND, etc.)</a:t>
            </a:r>
          </a:p>
          <a:p>
            <a:pPr marL="0" indent="0">
              <a:buNone/>
            </a:pPr>
            <a:r>
              <a:rPr lang="en-US" dirty="0"/>
              <a:t>			  </a:t>
            </a:r>
            <a:r>
              <a:rPr lang="en-US" sz="1200" dirty="0">
                <a:solidFill>
                  <a:srgbClr val="00B050"/>
                </a:solidFill>
              </a:rPr>
              <a:t>Most important quality and this require combination of hardware and improved image reconstruction software</a:t>
            </a:r>
            <a:endParaRPr lang="en-US" dirty="0">
              <a:solidFill>
                <a:srgbClr val="00B050"/>
              </a:solidFill>
            </a:endParaRPr>
          </a:p>
          <a:p>
            <a:pPr marL="0" indent="0">
              <a:buNone/>
            </a:pPr>
            <a:r>
              <a:rPr lang="en-US" dirty="0"/>
              <a:t>		3. Amenability to precision metrology (example: inability to facilitate high throughput precision)</a:t>
            </a:r>
          </a:p>
          <a:p>
            <a:pPr marL="0" indent="0">
              <a:buNone/>
            </a:pPr>
            <a:r>
              <a:rPr lang="en-US" dirty="0"/>
              <a:t>			  </a:t>
            </a:r>
            <a:r>
              <a:rPr lang="en-US" sz="1200" dirty="0">
                <a:solidFill>
                  <a:srgbClr val="00B050"/>
                </a:solidFill>
              </a:rPr>
              <a:t>More ambiguous. Depends on what you are measuring. </a:t>
            </a:r>
          </a:p>
          <a:p>
            <a:pPr marL="0" indent="0">
              <a:buNone/>
            </a:pPr>
            <a:endParaRPr lang="en-US" sz="1800" b="1" dirty="0">
              <a:solidFill>
                <a:srgbClr val="FF0000"/>
              </a:solidFill>
            </a:endParaRPr>
          </a:p>
          <a:p>
            <a:pPr marL="0" indent="0">
              <a:buNone/>
            </a:pPr>
            <a:r>
              <a:rPr lang="en-US" sz="1800" b="1" dirty="0">
                <a:solidFill>
                  <a:srgbClr val="FF0000"/>
                </a:solidFill>
              </a:rPr>
              <a:t>      In this work we are dealing with the first topic, namely, “Image appearance or visual quality”</a:t>
            </a:r>
          </a:p>
        </p:txBody>
      </p:sp>
      <p:sp>
        <p:nvSpPr>
          <p:cNvPr id="3" name="Title 2">
            <a:extLst>
              <a:ext uri="{FF2B5EF4-FFF2-40B4-BE49-F238E27FC236}">
                <a16:creationId xmlns:a16="http://schemas.microsoft.com/office/drawing/2014/main" id="{4DEA2DFF-B5E7-4EA4-B5F8-E3629BF3FAA9}"/>
              </a:ext>
            </a:extLst>
          </p:cNvPr>
          <p:cNvSpPr>
            <a:spLocks noGrp="1"/>
          </p:cNvSpPr>
          <p:nvPr>
            <p:ph type="title"/>
          </p:nvPr>
        </p:nvSpPr>
        <p:spPr/>
        <p:txBody>
          <a:bodyPr/>
          <a:lstStyle/>
          <a:p>
            <a:r>
              <a:rPr lang="en-US" dirty="0"/>
              <a:t>Why this proposal</a:t>
            </a:r>
          </a:p>
        </p:txBody>
      </p:sp>
    </p:spTree>
    <p:extLst>
      <p:ext uri="{BB962C8B-B14F-4D97-AF65-F5344CB8AC3E}">
        <p14:creationId xmlns:p14="http://schemas.microsoft.com/office/powerpoint/2010/main" val="7462714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696BE12-BFAB-4ED9-83B2-F59F9639B6DD}"/>
                  </a:ext>
                </a:extLst>
              </p:cNvPr>
              <p:cNvSpPr>
                <a:spLocks noGrp="1"/>
              </p:cNvSpPr>
              <p:nvPr>
                <p:ph idx="1"/>
              </p:nvPr>
            </p:nvSpPr>
            <p:spPr>
              <a:xfrm>
                <a:off x="258827" y="658814"/>
                <a:ext cx="11569700" cy="5477826"/>
              </a:xfrm>
            </p:spPr>
            <p:txBody>
              <a:bodyPr/>
              <a:lstStyle/>
              <a:p>
                <a:pPr algn="l"/>
                <a:r>
                  <a:rPr lang="en-US" b="0" i="0" dirty="0">
                    <a:solidFill>
                      <a:srgbClr val="000000"/>
                    </a:solidFill>
                    <a:effectLst/>
                    <a:latin typeface="Helvetica Neue"/>
                  </a:rPr>
                  <a:t>There is (in general) no relationship between the noise in neighboring pixels. Technical junkies call this “no correlation”. Correlation is the long-term average of the product of two signals N1 x N2. If two signals have no correlation, then the mean of their product is zero. The signal in neighboring pixels has a high degree of correlation. If you add uncorrelated signals, then their “power” is added, meaning the combined signal is the square root of the combined power.</a:t>
                </a:r>
              </a:p>
              <a:p>
                <a:pPr marL="0" indent="0" algn="l">
                  <a:buNone/>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𝑁</m:t>
                          </m:r>
                        </m:e>
                        <m:sub>
                          <m:r>
                            <a:rPr lang="en-US" b="0" i="1" smtClean="0">
                              <a:solidFill>
                                <a:srgbClr val="000000"/>
                              </a:solidFill>
                              <a:effectLst/>
                              <a:latin typeface="Cambria Math" panose="02040503050406030204" pitchFamily="18" charset="0"/>
                            </a:rPr>
                            <m:t>𝑐𝑜𝑚𝑏</m:t>
                          </m:r>
                        </m:sub>
                      </m:sSub>
                      <m:r>
                        <a:rPr lang="en-US" b="0" i="1" smtClean="0">
                          <a:solidFill>
                            <a:srgbClr val="000000"/>
                          </a:solidFill>
                          <a:effectLst/>
                          <a:latin typeface="Cambria Math" panose="02040503050406030204" pitchFamily="18" charset="0"/>
                        </a:rPr>
                        <m:t>=</m:t>
                      </m:r>
                      <m:rad>
                        <m:radPr>
                          <m:degHide m:val="on"/>
                          <m:ctrlPr>
                            <a:rPr lang="en-US" b="0" i="1" smtClean="0">
                              <a:solidFill>
                                <a:srgbClr val="000000"/>
                              </a:solidFill>
                              <a:effectLst/>
                              <a:latin typeface="Cambria Math" panose="02040503050406030204" pitchFamily="18" charset="0"/>
                            </a:rPr>
                          </m:ctrlPr>
                        </m:radPr>
                        <m:deg/>
                        <m:e>
                          <m:sSubSup>
                            <m:sSubSupPr>
                              <m:ctrlPr>
                                <a:rPr lang="en-US" b="0" i="1" smtClean="0">
                                  <a:solidFill>
                                    <a:srgbClr val="000000"/>
                                  </a:solidFill>
                                  <a:effectLst/>
                                  <a:latin typeface="Cambria Math" panose="02040503050406030204" pitchFamily="18" charset="0"/>
                                </a:rPr>
                              </m:ctrlPr>
                            </m:sSubSupPr>
                            <m:e>
                              <m:r>
                                <a:rPr lang="en-US" b="0" i="1" smtClean="0">
                                  <a:solidFill>
                                    <a:srgbClr val="000000"/>
                                  </a:solidFill>
                                  <a:effectLst/>
                                  <a:latin typeface="Cambria Math" panose="02040503050406030204" pitchFamily="18" charset="0"/>
                                </a:rPr>
                                <m:t>𝑁</m:t>
                              </m:r>
                            </m:e>
                            <m:sub>
                              <m:r>
                                <a:rPr lang="en-US" b="0" i="1" smtClean="0">
                                  <a:solidFill>
                                    <a:srgbClr val="000000"/>
                                  </a:solidFill>
                                  <a:effectLst/>
                                  <a:latin typeface="Cambria Math" panose="02040503050406030204" pitchFamily="18" charset="0"/>
                                </a:rPr>
                                <m:t>1</m:t>
                              </m:r>
                            </m:sub>
                            <m:sup>
                              <m:r>
                                <a:rPr lang="en-US" b="0" i="1" smtClean="0">
                                  <a:solidFill>
                                    <a:srgbClr val="000000"/>
                                  </a:solidFill>
                                  <a:effectLst/>
                                  <a:latin typeface="Cambria Math" panose="02040503050406030204" pitchFamily="18" charset="0"/>
                                </a:rPr>
                                <m:t>2</m:t>
                              </m:r>
                            </m:sup>
                          </m:sSubSup>
                          <m:r>
                            <a:rPr lang="en-US" b="0" i="1" smtClean="0">
                              <a:solidFill>
                                <a:srgbClr val="000000"/>
                              </a:solidFill>
                              <a:effectLst/>
                              <a:latin typeface="Cambria Math" panose="02040503050406030204" pitchFamily="18" charset="0"/>
                            </a:rPr>
                            <m:t>+</m:t>
                          </m:r>
                          <m:sSubSup>
                            <m:sSubSupPr>
                              <m:ctrlPr>
                                <a:rPr lang="en-US" b="0" i="1" smtClean="0">
                                  <a:solidFill>
                                    <a:srgbClr val="000000"/>
                                  </a:solidFill>
                                  <a:effectLst/>
                                  <a:latin typeface="Cambria Math" panose="02040503050406030204" pitchFamily="18" charset="0"/>
                                </a:rPr>
                              </m:ctrlPr>
                            </m:sSubSupPr>
                            <m:e>
                              <m:r>
                                <a:rPr lang="en-US" b="0" i="1" smtClean="0">
                                  <a:solidFill>
                                    <a:srgbClr val="000000"/>
                                  </a:solidFill>
                                  <a:effectLst/>
                                  <a:latin typeface="Cambria Math" panose="02040503050406030204" pitchFamily="18" charset="0"/>
                                </a:rPr>
                                <m:t>𝑁</m:t>
                              </m:r>
                            </m:e>
                            <m:sub>
                              <m:r>
                                <a:rPr lang="en-US" b="0" i="1" smtClean="0">
                                  <a:solidFill>
                                    <a:srgbClr val="000000"/>
                                  </a:solidFill>
                                  <a:effectLst/>
                                  <a:latin typeface="Cambria Math" panose="02040503050406030204" pitchFamily="18" charset="0"/>
                                </a:rPr>
                                <m:t>2</m:t>
                              </m:r>
                            </m:sub>
                            <m:sup>
                              <m:r>
                                <a:rPr lang="en-US" b="0" i="1" smtClean="0">
                                  <a:solidFill>
                                    <a:srgbClr val="000000"/>
                                  </a:solidFill>
                                  <a:effectLst/>
                                  <a:latin typeface="Cambria Math" panose="02040503050406030204" pitchFamily="18" charset="0"/>
                                </a:rPr>
                                <m:t>2</m:t>
                              </m:r>
                            </m:sup>
                          </m:sSubSup>
                        </m:e>
                      </m:rad>
                    </m:oMath>
                  </m:oMathPara>
                </a14:m>
                <a:endParaRPr lang="en-US" b="0" i="0" dirty="0">
                  <a:solidFill>
                    <a:srgbClr val="000000"/>
                  </a:solidFill>
                  <a:effectLst/>
                  <a:latin typeface="Helvetica Neue"/>
                </a:endParaRPr>
              </a:p>
              <a:p>
                <a:pPr marL="0" indent="0" algn="l">
                  <a:buNone/>
                </a:pPr>
                <a:r>
                  <a:rPr lang="en-US" b="0" i="0" dirty="0">
                    <a:solidFill>
                      <a:srgbClr val="000000"/>
                    </a:solidFill>
                    <a:effectLst/>
                    <a:latin typeface="Helvetica Neue"/>
                  </a:rPr>
                  <a:t>and for N1 = N2 = N we get </a:t>
                </a:r>
              </a:p>
              <a:p>
                <a:pPr marL="0" indent="0" algn="l">
                  <a:buNone/>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𝑁</m:t>
                          </m:r>
                        </m:e>
                        <m:sub>
                          <m:r>
                            <a:rPr lang="en-US" b="0" i="1" smtClean="0">
                              <a:solidFill>
                                <a:srgbClr val="000000"/>
                              </a:solidFill>
                              <a:effectLst/>
                              <a:latin typeface="Cambria Math" panose="02040503050406030204" pitchFamily="18" charset="0"/>
                            </a:rPr>
                            <m:t>𝑐𝑜𝑚𝑏</m:t>
                          </m:r>
                        </m:sub>
                      </m:sSub>
                      <m:r>
                        <a:rPr lang="en-US" b="0" i="1" smtClean="0">
                          <a:solidFill>
                            <a:srgbClr val="000000"/>
                          </a:solidFill>
                          <a:effectLst/>
                          <a:latin typeface="Cambria Math" panose="02040503050406030204" pitchFamily="18" charset="0"/>
                        </a:rPr>
                        <m:t>=</m:t>
                      </m:r>
                      <m:rad>
                        <m:radPr>
                          <m:degHide m:val="on"/>
                          <m:ctrlPr>
                            <a:rPr lang="en-US" b="0" i="1" smtClean="0">
                              <a:solidFill>
                                <a:srgbClr val="000000"/>
                              </a:solidFill>
                              <a:effectLst/>
                              <a:latin typeface="Cambria Math" panose="02040503050406030204" pitchFamily="18" charset="0"/>
                            </a:rPr>
                          </m:ctrlPr>
                        </m:radPr>
                        <m:deg/>
                        <m:e>
                          <m:r>
                            <a:rPr lang="en-US" b="0" i="1" smtClean="0">
                              <a:solidFill>
                                <a:srgbClr val="000000"/>
                              </a:solidFill>
                              <a:effectLst/>
                              <a:latin typeface="Cambria Math" panose="02040503050406030204" pitchFamily="18" charset="0"/>
                            </a:rPr>
                            <m:t>2</m:t>
                          </m:r>
                        </m:e>
                      </m:rad>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𝑁</m:t>
                      </m:r>
                    </m:oMath>
                  </m:oMathPara>
                </a14:m>
                <a:endParaRPr lang="en-US" b="0" i="0" dirty="0">
                  <a:solidFill>
                    <a:srgbClr val="000000"/>
                  </a:solidFill>
                  <a:effectLst/>
                  <a:latin typeface="Helvetica Neue"/>
                </a:endParaRPr>
              </a:p>
              <a:p>
                <a:pPr marL="0" indent="0" algn="l">
                  <a:buNone/>
                </a:pPr>
                <a:r>
                  <a:rPr lang="en-US" b="0" i="0" dirty="0">
                    <a:solidFill>
                      <a:srgbClr val="000000"/>
                    </a:solidFill>
                    <a:effectLst/>
                    <a:latin typeface="Helvetica Neue"/>
                  </a:rPr>
                  <a:t>where N1, N2 are root-mean-square (RMS) values of the noise.</a:t>
                </a:r>
              </a:p>
              <a:p>
                <a:pPr algn="l"/>
                <a:r>
                  <a:rPr lang="en-US" b="0" i="0" dirty="0">
                    <a:solidFill>
                      <a:srgbClr val="000000"/>
                    </a:solidFill>
                    <a:effectLst/>
                    <a:latin typeface="Helvetica Neue"/>
                  </a:rPr>
                  <a:t>However, if signals are highly correlated, then their sum is effectively the sum of their magnitudes:</a:t>
                </a:r>
              </a:p>
              <a:p>
                <a:pPr marL="0" indent="0" algn="l">
                  <a:buNone/>
                </a:pP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m:t>
                        </m:r>
                      </m:e>
                      <m:sub>
                        <m:r>
                          <a:rPr lang="en-US" b="0" i="1" smtClean="0">
                            <a:solidFill>
                              <a:srgbClr val="000000"/>
                            </a:solidFill>
                            <a:effectLst/>
                            <a:latin typeface="Cambria Math" panose="02040503050406030204" pitchFamily="18" charset="0"/>
                          </a:rPr>
                          <m:t>𝑐𝑜𝑚𝑏</m:t>
                        </m:r>
                      </m:sub>
                    </m:sSub>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m:t>
                        </m:r>
                      </m:e>
                      <m:sub>
                        <m:r>
                          <a:rPr lang="en-US" b="0" i="1" smtClean="0">
                            <a:solidFill>
                              <a:srgbClr val="000000"/>
                            </a:solidFill>
                            <a:effectLst/>
                            <a:latin typeface="Cambria Math" panose="02040503050406030204" pitchFamily="18" charset="0"/>
                          </a:rPr>
                          <m:t>1</m:t>
                        </m:r>
                      </m:sub>
                    </m:sSub>
                    <m:r>
                      <a:rPr lang="en-US" b="0" i="1" smtClean="0">
                        <a:solidFill>
                          <a:srgbClr val="000000"/>
                        </a:solidFill>
                        <a:effectLst/>
                        <a:latin typeface="Cambria Math" panose="02040503050406030204" pitchFamily="18" charset="0"/>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m:t>
                        </m:r>
                      </m:e>
                      <m:sub>
                        <m:r>
                          <a:rPr lang="en-US" b="0" i="1" smtClean="0">
                            <a:solidFill>
                              <a:srgbClr val="000000"/>
                            </a:solidFill>
                            <a:effectLst/>
                            <a:latin typeface="Cambria Math" panose="02040503050406030204" pitchFamily="18" charset="0"/>
                          </a:rPr>
                          <m:t>2</m:t>
                        </m:r>
                      </m:sub>
                    </m:sSub>
                  </m:oMath>
                </a14:m>
                <a:r>
                  <a:rPr lang="en-US" b="0" i="0" dirty="0">
                    <a:solidFill>
                      <a:srgbClr val="000000"/>
                    </a:solidFill>
                    <a:effectLst/>
                    <a:latin typeface="Helvetica Neue"/>
                  </a:rPr>
                  <a:t> and for S1=S2=S we get </a:t>
                </a: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m:t>
                        </m:r>
                      </m:e>
                      <m:sub>
                        <m:r>
                          <a:rPr lang="en-US" b="0" i="1" smtClean="0">
                            <a:solidFill>
                              <a:srgbClr val="000000"/>
                            </a:solidFill>
                            <a:effectLst/>
                            <a:latin typeface="Cambria Math" panose="02040503050406030204" pitchFamily="18" charset="0"/>
                          </a:rPr>
                          <m:t>𝑐𝑜𝑚𝑏</m:t>
                        </m:r>
                      </m:sub>
                    </m:sSub>
                    <m:r>
                      <a:rPr lang="en-US" b="0" i="1" smtClean="0">
                        <a:solidFill>
                          <a:srgbClr val="000000"/>
                        </a:solidFill>
                        <a:effectLst/>
                        <a:latin typeface="Cambria Math" panose="02040503050406030204" pitchFamily="18" charset="0"/>
                      </a:rPr>
                      <m:t>=2∗</m:t>
                    </m:r>
                    <m:r>
                      <a:rPr lang="en-US" b="0" i="1" smtClean="0">
                        <a:solidFill>
                          <a:srgbClr val="000000"/>
                        </a:solidFill>
                        <a:effectLst/>
                        <a:latin typeface="Cambria Math" panose="02040503050406030204" pitchFamily="18" charset="0"/>
                      </a:rPr>
                      <m:t>𝑆</m:t>
                    </m:r>
                  </m:oMath>
                </a14:m>
                <a:endParaRPr lang="en-US" b="0" i="0" dirty="0">
                  <a:solidFill>
                    <a:srgbClr val="000000"/>
                  </a:solidFill>
                  <a:effectLst/>
                  <a:latin typeface="Helvetica Neue"/>
                </a:endParaRPr>
              </a:p>
              <a:p>
                <a:pPr marL="0" indent="0" algn="l">
                  <a:buNone/>
                </a:pPr>
                <a:r>
                  <a:rPr lang="en-US" b="0" i="0" dirty="0">
                    <a:solidFill>
                      <a:srgbClr val="000000"/>
                    </a:solidFill>
                    <a:effectLst/>
                    <a:latin typeface="Helvetica Neue"/>
                  </a:rPr>
                  <a:t>So, if we add the content of two neighboring pixels, we get: </a:t>
                </a: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𝑆𝑁𝑅</m:t>
                        </m:r>
                      </m:e>
                      <m:sub>
                        <m:r>
                          <a:rPr lang="en-US" b="0" i="1" smtClean="0">
                            <a:solidFill>
                              <a:srgbClr val="000000"/>
                            </a:solidFill>
                            <a:effectLst/>
                            <a:latin typeface="Cambria Math" panose="02040503050406030204" pitchFamily="18" charset="0"/>
                          </a:rPr>
                          <m:t>𝑐𝑜𝑚𝑏</m:t>
                        </m:r>
                      </m:sub>
                    </m:sSub>
                    <m:r>
                      <a:rPr lang="en-US" b="0" i="1" smtClean="0">
                        <a:solidFill>
                          <a:srgbClr val="000000"/>
                        </a:solidFill>
                        <a:effectLst/>
                        <a:latin typeface="Cambria Math" panose="02040503050406030204" pitchFamily="18" charset="0"/>
                      </a:rPr>
                      <m:t>=</m:t>
                    </m:r>
                    <m:f>
                      <m:fPr>
                        <m:ctrlPr>
                          <a:rPr lang="en-US" b="0" i="1" smtClean="0">
                            <a:solidFill>
                              <a:srgbClr val="000000"/>
                            </a:solidFill>
                            <a:effectLst/>
                            <a:latin typeface="Cambria Math" panose="02040503050406030204" pitchFamily="18" charset="0"/>
                          </a:rPr>
                        </m:ctrlPr>
                      </m:fPr>
                      <m:num>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𝑆</m:t>
                            </m:r>
                          </m:e>
                          <m:sub>
                            <m:r>
                              <a:rPr lang="en-US" b="0" i="1" smtClean="0">
                                <a:solidFill>
                                  <a:srgbClr val="000000"/>
                                </a:solidFill>
                                <a:effectLst/>
                                <a:latin typeface="Cambria Math" panose="02040503050406030204" pitchFamily="18" charset="0"/>
                              </a:rPr>
                              <m:t>𝑐𝑜𝑚𝑏</m:t>
                            </m:r>
                          </m:sub>
                        </m:sSub>
                      </m:num>
                      <m:den>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𝑁</m:t>
                            </m:r>
                          </m:e>
                          <m:sub>
                            <m:r>
                              <a:rPr lang="en-US" b="0" i="1" smtClean="0">
                                <a:solidFill>
                                  <a:srgbClr val="000000"/>
                                </a:solidFill>
                                <a:effectLst/>
                                <a:latin typeface="Cambria Math" panose="02040503050406030204" pitchFamily="18" charset="0"/>
                              </a:rPr>
                              <m:t>𝑐𝑜𝑚𝑏</m:t>
                            </m:r>
                          </m:sub>
                        </m:sSub>
                      </m:den>
                    </m:f>
                    <m:r>
                      <a:rPr lang="en-US" b="0" i="1" smtClean="0">
                        <a:solidFill>
                          <a:srgbClr val="000000"/>
                        </a:solidFill>
                        <a:effectLst/>
                        <a:latin typeface="Cambria Math" panose="02040503050406030204" pitchFamily="18" charset="0"/>
                      </a:rPr>
                      <m:t>=</m:t>
                    </m:r>
                    <m:rad>
                      <m:radPr>
                        <m:degHide m:val="on"/>
                        <m:ctrlPr>
                          <a:rPr lang="en-US" b="0" i="1" smtClean="0">
                            <a:solidFill>
                              <a:srgbClr val="000000"/>
                            </a:solidFill>
                            <a:effectLst/>
                            <a:latin typeface="Cambria Math" panose="02040503050406030204" pitchFamily="18" charset="0"/>
                          </a:rPr>
                        </m:ctrlPr>
                      </m:radPr>
                      <m:deg/>
                      <m:e>
                        <m:r>
                          <a:rPr lang="en-US" b="0" i="1" smtClean="0">
                            <a:solidFill>
                              <a:srgbClr val="000000"/>
                            </a:solidFill>
                            <a:effectLst/>
                            <a:latin typeface="Cambria Math" panose="02040503050406030204" pitchFamily="18" charset="0"/>
                          </a:rPr>
                          <m:t>2</m:t>
                        </m:r>
                      </m:e>
                    </m:rad>
                    <m:f>
                      <m:fPr>
                        <m:ctrlPr>
                          <a:rPr lang="en-US" b="0" i="1" smtClean="0">
                            <a:solidFill>
                              <a:srgbClr val="000000"/>
                            </a:solidFill>
                            <a:effectLst/>
                            <a:latin typeface="Cambria Math" panose="02040503050406030204" pitchFamily="18" charset="0"/>
                          </a:rPr>
                        </m:ctrlPr>
                      </m:fPr>
                      <m:num>
                        <m:r>
                          <a:rPr lang="en-US" b="0" i="1" smtClean="0">
                            <a:solidFill>
                              <a:srgbClr val="000000"/>
                            </a:solidFill>
                            <a:effectLst/>
                            <a:latin typeface="Cambria Math" panose="02040503050406030204" pitchFamily="18" charset="0"/>
                          </a:rPr>
                          <m:t>𝑆</m:t>
                        </m:r>
                      </m:num>
                      <m:den>
                        <m:r>
                          <a:rPr lang="en-US" b="0" i="1" smtClean="0">
                            <a:solidFill>
                              <a:srgbClr val="000000"/>
                            </a:solidFill>
                            <a:effectLst/>
                            <a:latin typeface="Cambria Math" panose="02040503050406030204" pitchFamily="18" charset="0"/>
                          </a:rPr>
                          <m:t>𝑁</m:t>
                        </m:r>
                      </m:den>
                    </m:f>
                  </m:oMath>
                </a14:m>
                <a:endParaRPr lang="en-US" b="0" i="0" dirty="0">
                  <a:solidFill>
                    <a:srgbClr val="000000"/>
                  </a:solidFill>
                  <a:effectLst/>
                  <a:latin typeface="Helvetica Neue"/>
                </a:endParaRPr>
              </a:p>
              <a:p>
                <a:pPr marL="0" indent="0" algn="l">
                  <a:buNone/>
                </a:pPr>
                <a:r>
                  <a:rPr lang="en-US" b="0" i="0" dirty="0">
                    <a:solidFill>
                      <a:srgbClr val="000000"/>
                    </a:solidFill>
                    <a:effectLst/>
                    <a:latin typeface="Helvetica Neue"/>
                  </a:rPr>
                  <a:t>So, the signal-to-noise increases by square root of two, which is about 40%.</a:t>
                </a:r>
              </a:p>
              <a:p>
                <a:endParaRPr lang="en-US" dirty="0"/>
              </a:p>
            </p:txBody>
          </p:sp>
        </mc:Choice>
        <mc:Fallback>
          <p:sp>
            <p:nvSpPr>
              <p:cNvPr id="2" name="Content Placeholder 1">
                <a:extLst>
                  <a:ext uri="{FF2B5EF4-FFF2-40B4-BE49-F238E27FC236}">
                    <a16:creationId xmlns:a16="http://schemas.microsoft.com/office/drawing/2014/main" id="{7696BE12-BFAB-4ED9-83B2-F59F9639B6DD}"/>
                  </a:ext>
                </a:extLst>
              </p:cNvPr>
              <p:cNvSpPr>
                <a:spLocks noGrp="1" noRot="1" noChangeAspect="1" noMove="1" noResize="1" noEditPoints="1" noAdjustHandles="1" noChangeArrowheads="1" noChangeShapeType="1" noTextEdit="1"/>
              </p:cNvSpPr>
              <p:nvPr>
                <p:ph idx="1"/>
              </p:nvPr>
            </p:nvSpPr>
            <p:spPr>
              <a:xfrm>
                <a:off x="258827" y="658814"/>
                <a:ext cx="11569700" cy="5477826"/>
              </a:xfrm>
              <a:blipFill>
                <a:blip r:embed="rId2"/>
                <a:stretch>
                  <a:fillRect l="-527" t="-445" r="-42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2D361AA-915F-409E-AA99-FCAF498B361B}"/>
              </a:ext>
            </a:extLst>
          </p:cNvPr>
          <p:cNvSpPr>
            <a:spLocks noGrp="1"/>
          </p:cNvSpPr>
          <p:nvPr>
            <p:ph type="title"/>
          </p:nvPr>
        </p:nvSpPr>
        <p:spPr/>
        <p:txBody>
          <a:bodyPr/>
          <a:lstStyle/>
          <a:p>
            <a:r>
              <a:rPr lang="en-US" dirty="0"/>
              <a:t>Super resolution for noise reduction????</a:t>
            </a:r>
          </a:p>
        </p:txBody>
      </p:sp>
    </p:spTree>
    <p:extLst>
      <p:ext uri="{BB962C8B-B14F-4D97-AF65-F5344CB8AC3E}">
        <p14:creationId xmlns:p14="http://schemas.microsoft.com/office/powerpoint/2010/main" val="42636079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8DD1-2DBC-4668-89F0-E076DD9C755B}"/>
              </a:ext>
            </a:extLst>
          </p:cNvPr>
          <p:cNvSpPr>
            <a:spLocks noGrp="1"/>
          </p:cNvSpPr>
          <p:nvPr>
            <p:ph type="title"/>
          </p:nvPr>
        </p:nvSpPr>
        <p:spPr/>
        <p:txBody>
          <a:bodyPr/>
          <a:lstStyle/>
          <a:p>
            <a:r>
              <a:rPr lang="en-US" dirty="0"/>
              <a:t>In general: Super Resolution Noise Reducer (SRNR)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C22413-DF5B-4727-B579-3815C9CC30FE}"/>
                  </a:ext>
                </a:extLst>
              </p:cNvPr>
              <p:cNvSpPr txBox="1"/>
              <p:nvPr/>
            </p:nvSpPr>
            <p:spPr>
              <a:xfrm>
                <a:off x="251188" y="942122"/>
                <a:ext cx="11774377" cy="1508105"/>
              </a:xfrm>
              <a:prstGeom prst="rect">
                <a:avLst/>
              </a:prstGeom>
              <a:noFill/>
            </p:spPr>
            <p:txBody>
              <a:bodyPr wrap="none" rtlCol="0">
                <a:spAutoFit/>
              </a:bodyPr>
              <a:lstStyle/>
              <a:p>
                <a:pPr marL="342900" indent="-342900">
                  <a:buAutoNum type="arabicPeriod"/>
                </a:pPr>
                <a:r>
                  <a:rPr lang="en-US" dirty="0"/>
                  <a:t>Up-size the image through machine learning methods (super resolution</a:t>
                </a:r>
                <a:r>
                  <a:rPr lang="en-US" sz="2000" dirty="0"/>
                  <a:t>*</a:t>
                </a:r>
                <a:r>
                  <a:rPr lang="en-US" dirty="0"/>
                  <a:t>) with minimum net-loss of information</a:t>
                </a:r>
              </a:p>
              <a:p>
                <a:pPr marL="342900" indent="-342900">
                  <a:buAutoNum type="arabicPeriod"/>
                </a:pPr>
                <a:r>
                  <a:rPr lang="en-US" dirty="0"/>
                  <a:t>Enhance image quality such as SNR, CNR, Uniformity, Gamma using dedicated machine learning models</a:t>
                </a:r>
              </a:p>
              <a:p>
                <a:pPr marL="342900" indent="-342900">
                  <a:buAutoNum type="arabicPeriod"/>
                </a:pPr>
                <a:r>
                  <a:rPr lang="en-US" dirty="0"/>
                  <a:t>Perform Drift Corrected Frame Integration (DCFI)</a:t>
                </a:r>
              </a:p>
              <a:p>
                <a:pPr marL="342900" indent="-342900">
                  <a:buAutoNum type="arabicPeriod"/>
                </a:pPr>
                <a:r>
                  <a:rPr lang="en-US" dirty="0"/>
                  <a:t>Down-size the image to original size</a:t>
                </a:r>
              </a:p>
              <a:p>
                <a:r>
                  <a:rPr lang="en-US" dirty="0"/>
                  <a:t>	</a:t>
                </a:r>
                <a:r>
                  <a:rPr lang="en-US" sz="1000" dirty="0"/>
                  <a:t>(down-sizing by a factor of 2 increases the SNR by a factor of </a:t>
                </a:r>
                <a14:m>
                  <m:oMath xmlns:m="http://schemas.openxmlformats.org/officeDocument/2006/math">
                    <m:rad>
                      <m:radPr>
                        <m:degHide m:val="on"/>
                        <m:ctrlPr>
                          <a:rPr lang="en-US" sz="1000" i="1" smtClean="0">
                            <a:latin typeface="Cambria Math" panose="02040503050406030204" pitchFamily="18" charset="0"/>
                          </a:rPr>
                        </m:ctrlPr>
                      </m:radPr>
                      <m:deg/>
                      <m:e>
                        <m:r>
                          <a:rPr lang="en-US" sz="1000" b="0" i="1" smtClean="0">
                            <a:latin typeface="Cambria Math" panose="02040503050406030204" pitchFamily="18" charset="0"/>
                          </a:rPr>
                          <m:t>2</m:t>
                        </m:r>
                      </m:e>
                    </m:rad>
                  </m:oMath>
                </a14:m>
                <a:r>
                  <a:rPr lang="en-US" sz="1000" dirty="0"/>
                  <a:t>)</a:t>
                </a:r>
              </a:p>
            </p:txBody>
          </p:sp>
        </mc:Choice>
        <mc:Fallback xmlns="">
          <p:sp>
            <p:nvSpPr>
              <p:cNvPr id="3" name="TextBox 2">
                <a:extLst>
                  <a:ext uri="{FF2B5EF4-FFF2-40B4-BE49-F238E27FC236}">
                    <a16:creationId xmlns:a16="http://schemas.microsoft.com/office/drawing/2014/main" id="{3AC22413-DF5B-4727-B579-3815C9CC30FE}"/>
                  </a:ext>
                </a:extLst>
              </p:cNvPr>
              <p:cNvSpPr txBox="1">
                <a:spLocks noRot="1" noChangeAspect="1" noMove="1" noResize="1" noEditPoints="1" noAdjustHandles="1" noChangeArrowheads="1" noChangeShapeType="1" noTextEdit="1"/>
              </p:cNvSpPr>
              <p:nvPr/>
            </p:nvSpPr>
            <p:spPr>
              <a:xfrm>
                <a:off x="251188" y="942122"/>
                <a:ext cx="11774377" cy="1508105"/>
              </a:xfrm>
              <a:prstGeom prst="rect">
                <a:avLst/>
              </a:prstGeom>
              <a:blipFill>
                <a:blip r:embed="rId2"/>
                <a:stretch>
                  <a:fillRect l="-311" t="-20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5DA1B3B-0DE4-4B07-895E-222CCC4E7DD3}"/>
              </a:ext>
            </a:extLst>
          </p:cNvPr>
          <p:cNvSpPr txBox="1"/>
          <p:nvPr/>
        </p:nvSpPr>
        <p:spPr>
          <a:xfrm>
            <a:off x="2388720" y="4363681"/>
            <a:ext cx="4173209" cy="1200329"/>
          </a:xfrm>
          <a:prstGeom prst="rect">
            <a:avLst/>
          </a:prstGeom>
          <a:solidFill>
            <a:schemeClr val="accent4">
              <a:lumMod val="60000"/>
              <a:lumOff val="40000"/>
            </a:schemeClr>
          </a:solidFill>
          <a:ln>
            <a:solidFill>
              <a:schemeClr val="accent1"/>
            </a:solidFill>
          </a:ln>
        </p:spPr>
        <p:txBody>
          <a:bodyPr wrap="square" rtlCol="0">
            <a:spAutoFit/>
          </a:bodyPr>
          <a:lstStyle/>
          <a:p>
            <a:r>
              <a:rPr lang="en-US" dirty="0"/>
              <a:t>Machine Learning Models to re-size the image-frame</a:t>
            </a:r>
          </a:p>
          <a:p>
            <a:r>
              <a:rPr lang="en-US" dirty="0"/>
              <a:t>Machine Learning Models to enhance the image-frame quality</a:t>
            </a:r>
          </a:p>
        </p:txBody>
      </p:sp>
      <p:sp>
        <p:nvSpPr>
          <p:cNvPr id="6" name="TextBox 5">
            <a:extLst>
              <a:ext uri="{FF2B5EF4-FFF2-40B4-BE49-F238E27FC236}">
                <a16:creationId xmlns:a16="http://schemas.microsoft.com/office/drawing/2014/main" id="{AFE6A73B-0820-4240-BA37-874AACACB5CE}"/>
              </a:ext>
            </a:extLst>
          </p:cNvPr>
          <p:cNvSpPr txBox="1"/>
          <p:nvPr/>
        </p:nvSpPr>
        <p:spPr>
          <a:xfrm>
            <a:off x="6928494" y="4441879"/>
            <a:ext cx="2005677" cy="923330"/>
          </a:xfrm>
          <a:prstGeom prst="rect">
            <a:avLst/>
          </a:prstGeom>
          <a:solidFill>
            <a:schemeClr val="accent2">
              <a:lumMod val="60000"/>
              <a:lumOff val="40000"/>
            </a:schemeClr>
          </a:solidFill>
          <a:ln>
            <a:solidFill>
              <a:schemeClr val="accent1"/>
            </a:solidFill>
          </a:ln>
        </p:spPr>
        <p:txBody>
          <a:bodyPr wrap="none" rtlCol="0">
            <a:spAutoFit/>
          </a:bodyPr>
          <a:lstStyle/>
          <a:p>
            <a:r>
              <a:rPr lang="en-US" dirty="0"/>
              <a:t>Drift Corrected</a:t>
            </a:r>
          </a:p>
          <a:p>
            <a:r>
              <a:rPr lang="en-US" dirty="0"/>
              <a:t>Frame Integration</a:t>
            </a:r>
          </a:p>
          <a:p>
            <a:r>
              <a:rPr lang="en-US" dirty="0"/>
              <a:t>(DCFI)</a:t>
            </a:r>
          </a:p>
        </p:txBody>
      </p:sp>
      <p:sp>
        <p:nvSpPr>
          <p:cNvPr id="8" name="TextBox 7">
            <a:extLst>
              <a:ext uri="{FF2B5EF4-FFF2-40B4-BE49-F238E27FC236}">
                <a16:creationId xmlns:a16="http://schemas.microsoft.com/office/drawing/2014/main" id="{4C53D73A-5FED-4EF8-8813-EA4A48CB8CAB}"/>
              </a:ext>
            </a:extLst>
          </p:cNvPr>
          <p:cNvSpPr txBox="1"/>
          <p:nvPr/>
        </p:nvSpPr>
        <p:spPr>
          <a:xfrm>
            <a:off x="9144001" y="4613684"/>
            <a:ext cx="1537600" cy="523220"/>
          </a:xfrm>
          <a:prstGeom prst="rect">
            <a:avLst/>
          </a:prstGeom>
          <a:solidFill>
            <a:schemeClr val="accent2">
              <a:lumMod val="60000"/>
              <a:lumOff val="40000"/>
            </a:schemeClr>
          </a:solidFill>
          <a:ln>
            <a:solidFill>
              <a:schemeClr val="accent1"/>
            </a:solidFill>
          </a:ln>
        </p:spPr>
        <p:txBody>
          <a:bodyPr wrap="none" rtlCol="0">
            <a:spAutoFit/>
          </a:bodyPr>
          <a:lstStyle/>
          <a:p>
            <a:r>
              <a:rPr lang="en-US" sz="1400" dirty="0"/>
              <a:t>Image down-size</a:t>
            </a:r>
          </a:p>
          <a:p>
            <a:r>
              <a:rPr lang="en-US" sz="1400" dirty="0"/>
              <a:t>to original size</a:t>
            </a:r>
          </a:p>
        </p:txBody>
      </p:sp>
      <p:pic>
        <p:nvPicPr>
          <p:cNvPr id="14" name="Picture 13">
            <a:extLst>
              <a:ext uri="{FF2B5EF4-FFF2-40B4-BE49-F238E27FC236}">
                <a16:creationId xmlns:a16="http://schemas.microsoft.com/office/drawing/2014/main" id="{37F83649-D737-4678-AFFF-D0B228E38086}"/>
              </a:ext>
            </a:extLst>
          </p:cNvPr>
          <p:cNvPicPr>
            <a:picLocks noChangeAspect="1"/>
          </p:cNvPicPr>
          <p:nvPr/>
        </p:nvPicPr>
        <p:blipFill>
          <a:blip r:embed="rId3"/>
          <a:stretch>
            <a:fillRect/>
          </a:stretch>
        </p:blipFill>
        <p:spPr>
          <a:xfrm>
            <a:off x="685024" y="2711237"/>
            <a:ext cx="1129129" cy="1435526"/>
          </a:xfrm>
          <a:prstGeom prst="rect">
            <a:avLst/>
          </a:prstGeom>
          <a:ln>
            <a:solidFill>
              <a:schemeClr val="accent1"/>
            </a:solidFill>
          </a:ln>
        </p:spPr>
      </p:pic>
      <p:sp>
        <p:nvSpPr>
          <p:cNvPr id="15" name="TextBox 14">
            <a:extLst>
              <a:ext uri="{FF2B5EF4-FFF2-40B4-BE49-F238E27FC236}">
                <a16:creationId xmlns:a16="http://schemas.microsoft.com/office/drawing/2014/main" id="{EA6CE702-FEA4-4433-99CF-29F42B2F6DBA}"/>
              </a:ext>
            </a:extLst>
          </p:cNvPr>
          <p:cNvSpPr txBox="1"/>
          <p:nvPr/>
        </p:nvSpPr>
        <p:spPr>
          <a:xfrm>
            <a:off x="583582" y="4613686"/>
            <a:ext cx="1595309" cy="646331"/>
          </a:xfrm>
          <a:prstGeom prst="rect">
            <a:avLst/>
          </a:prstGeom>
          <a:solidFill>
            <a:schemeClr val="accent2">
              <a:lumMod val="60000"/>
              <a:lumOff val="40000"/>
            </a:schemeClr>
          </a:solidFill>
          <a:ln>
            <a:solidFill>
              <a:schemeClr val="accent1"/>
            </a:solidFill>
          </a:ln>
        </p:spPr>
        <p:txBody>
          <a:bodyPr wrap="none" rtlCol="0">
            <a:spAutoFit/>
          </a:bodyPr>
          <a:lstStyle/>
          <a:p>
            <a:r>
              <a:rPr lang="en-US" dirty="0"/>
              <a:t>Image frames</a:t>
            </a:r>
          </a:p>
          <a:p>
            <a:r>
              <a:rPr lang="en-US" dirty="0"/>
              <a:t>(4-to-N)</a:t>
            </a:r>
          </a:p>
        </p:txBody>
      </p:sp>
      <p:sp>
        <p:nvSpPr>
          <p:cNvPr id="16" name="Arrow: Right 15">
            <a:extLst>
              <a:ext uri="{FF2B5EF4-FFF2-40B4-BE49-F238E27FC236}">
                <a16:creationId xmlns:a16="http://schemas.microsoft.com/office/drawing/2014/main" id="{244DCD8C-977F-48FD-B8B0-EE0438E0129D}"/>
              </a:ext>
            </a:extLst>
          </p:cNvPr>
          <p:cNvSpPr/>
          <p:nvPr/>
        </p:nvSpPr>
        <p:spPr bwMode="auto">
          <a:xfrm>
            <a:off x="2178891" y="4850208"/>
            <a:ext cx="209829" cy="189325"/>
          </a:xfrm>
          <a:prstGeom prst="rightArrow">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7" name="Arrow: Right 16">
            <a:extLst>
              <a:ext uri="{FF2B5EF4-FFF2-40B4-BE49-F238E27FC236}">
                <a16:creationId xmlns:a16="http://schemas.microsoft.com/office/drawing/2014/main" id="{A7D54B36-9E74-4BAE-81B3-C689CCE2D0AD}"/>
              </a:ext>
            </a:extLst>
          </p:cNvPr>
          <p:cNvSpPr/>
          <p:nvPr/>
        </p:nvSpPr>
        <p:spPr bwMode="auto">
          <a:xfrm>
            <a:off x="6565958" y="4850208"/>
            <a:ext cx="362536" cy="189325"/>
          </a:xfrm>
          <a:prstGeom prst="rightArrow">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8" name="Arrow: Right 17">
            <a:extLst>
              <a:ext uri="{FF2B5EF4-FFF2-40B4-BE49-F238E27FC236}">
                <a16:creationId xmlns:a16="http://schemas.microsoft.com/office/drawing/2014/main" id="{2FDEA37D-9C59-46CD-AFC4-353E4B3716AE}"/>
              </a:ext>
            </a:extLst>
          </p:cNvPr>
          <p:cNvSpPr/>
          <p:nvPr/>
        </p:nvSpPr>
        <p:spPr bwMode="auto">
          <a:xfrm>
            <a:off x="8934171" y="4842188"/>
            <a:ext cx="209829" cy="189325"/>
          </a:xfrm>
          <a:prstGeom prst="rightArrow">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9" name="Arrow: Right 18">
            <a:extLst>
              <a:ext uri="{FF2B5EF4-FFF2-40B4-BE49-F238E27FC236}">
                <a16:creationId xmlns:a16="http://schemas.microsoft.com/office/drawing/2014/main" id="{DB781A97-E0AD-4199-8B30-9C0F31DF384C}"/>
              </a:ext>
            </a:extLst>
          </p:cNvPr>
          <p:cNvSpPr/>
          <p:nvPr/>
        </p:nvSpPr>
        <p:spPr bwMode="auto">
          <a:xfrm>
            <a:off x="10681602" y="4808881"/>
            <a:ext cx="347593" cy="189325"/>
          </a:xfrm>
          <a:prstGeom prst="rightArrow">
            <a:avLst/>
          </a:prstGeom>
          <a:solidFill>
            <a:schemeClr val="bg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20" name="TextBox 19">
            <a:extLst>
              <a:ext uri="{FF2B5EF4-FFF2-40B4-BE49-F238E27FC236}">
                <a16:creationId xmlns:a16="http://schemas.microsoft.com/office/drawing/2014/main" id="{AC1B60FD-6A11-46C4-A266-2183D7694E7C}"/>
              </a:ext>
            </a:extLst>
          </p:cNvPr>
          <p:cNvSpPr txBox="1"/>
          <p:nvPr/>
        </p:nvSpPr>
        <p:spPr>
          <a:xfrm>
            <a:off x="10976829" y="4770027"/>
            <a:ext cx="930063" cy="246221"/>
          </a:xfrm>
          <a:prstGeom prst="rect">
            <a:avLst/>
          </a:prstGeom>
          <a:noFill/>
        </p:spPr>
        <p:txBody>
          <a:bodyPr wrap="none" rtlCol="0">
            <a:spAutoFit/>
          </a:bodyPr>
          <a:lstStyle/>
          <a:p>
            <a:r>
              <a:rPr lang="en-US" sz="1000" dirty="0"/>
              <a:t>To metrology</a:t>
            </a:r>
          </a:p>
        </p:txBody>
      </p:sp>
      <p:cxnSp>
        <p:nvCxnSpPr>
          <p:cNvPr id="24" name="Straight Arrow Connector 23">
            <a:extLst>
              <a:ext uri="{FF2B5EF4-FFF2-40B4-BE49-F238E27FC236}">
                <a16:creationId xmlns:a16="http://schemas.microsoft.com/office/drawing/2014/main" id="{F985CF20-D8D7-433B-947A-CEFD2E94C107}"/>
              </a:ext>
            </a:extLst>
          </p:cNvPr>
          <p:cNvCxnSpPr>
            <a:stCxn id="14" idx="2"/>
          </p:cNvCxnSpPr>
          <p:nvPr/>
        </p:nvCxnSpPr>
        <p:spPr bwMode="auto">
          <a:xfrm flipH="1">
            <a:off x="1249588" y="4146763"/>
            <a:ext cx="1" cy="466923"/>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FABB09E9-DD0D-49EC-BF4C-632069DAE31A}"/>
              </a:ext>
            </a:extLst>
          </p:cNvPr>
          <p:cNvCxnSpPr>
            <a:stCxn id="15" idx="2"/>
          </p:cNvCxnSpPr>
          <p:nvPr/>
        </p:nvCxnSpPr>
        <p:spPr bwMode="auto">
          <a:xfrm flipH="1">
            <a:off x="1381236" y="5260017"/>
            <a:ext cx="1" cy="81879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691C8E9D-569E-4125-BE76-B440AB9B0A2F}"/>
              </a:ext>
            </a:extLst>
          </p:cNvPr>
          <p:cNvCxnSpPr>
            <a:cxnSpLocks/>
          </p:cNvCxnSpPr>
          <p:nvPr/>
        </p:nvCxnSpPr>
        <p:spPr bwMode="auto">
          <a:xfrm flipV="1">
            <a:off x="1381236" y="6050537"/>
            <a:ext cx="8531565" cy="40356"/>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6" name="Straight Arrow Connector 35">
            <a:extLst>
              <a:ext uri="{FF2B5EF4-FFF2-40B4-BE49-F238E27FC236}">
                <a16:creationId xmlns:a16="http://schemas.microsoft.com/office/drawing/2014/main" id="{1A157AB4-88C8-4F18-86B8-D180990EC3ED}"/>
              </a:ext>
            </a:extLst>
          </p:cNvPr>
          <p:cNvCxnSpPr>
            <a:cxnSpLocks/>
            <a:endCxn id="8" idx="2"/>
          </p:cNvCxnSpPr>
          <p:nvPr/>
        </p:nvCxnSpPr>
        <p:spPr bwMode="auto">
          <a:xfrm flipV="1">
            <a:off x="9912801" y="5136904"/>
            <a:ext cx="0" cy="913633"/>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5" name="TextBox 4">
            <a:extLst>
              <a:ext uri="{FF2B5EF4-FFF2-40B4-BE49-F238E27FC236}">
                <a16:creationId xmlns:a16="http://schemas.microsoft.com/office/drawing/2014/main" id="{4D3E4CA6-0E21-47A2-8B69-880D92038F8E}"/>
              </a:ext>
            </a:extLst>
          </p:cNvPr>
          <p:cNvSpPr txBox="1"/>
          <p:nvPr/>
        </p:nvSpPr>
        <p:spPr>
          <a:xfrm>
            <a:off x="3535135" y="4050327"/>
            <a:ext cx="1531188" cy="369332"/>
          </a:xfrm>
          <a:prstGeom prst="rect">
            <a:avLst/>
          </a:prstGeom>
          <a:noFill/>
        </p:spPr>
        <p:txBody>
          <a:bodyPr wrap="none" rtlCol="0">
            <a:spAutoFit/>
          </a:bodyPr>
          <a:lstStyle/>
          <a:p>
            <a:r>
              <a:rPr lang="en-US" dirty="0"/>
              <a:t>SRNR model</a:t>
            </a:r>
          </a:p>
        </p:txBody>
      </p:sp>
      <p:sp>
        <p:nvSpPr>
          <p:cNvPr id="7" name="TextBox 6">
            <a:extLst>
              <a:ext uri="{FF2B5EF4-FFF2-40B4-BE49-F238E27FC236}">
                <a16:creationId xmlns:a16="http://schemas.microsoft.com/office/drawing/2014/main" id="{B38F16BA-088D-41B5-BD39-328677A8323D}"/>
              </a:ext>
            </a:extLst>
          </p:cNvPr>
          <p:cNvSpPr txBox="1"/>
          <p:nvPr/>
        </p:nvSpPr>
        <p:spPr>
          <a:xfrm>
            <a:off x="3070171" y="6477643"/>
            <a:ext cx="6051657" cy="400110"/>
          </a:xfrm>
          <a:prstGeom prst="rect">
            <a:avLst/>
          </a:prstGeom>
          <a:noFill/>
        </p:spPr>
        <p:txBody>
          <a:bodyPr wrap="none" rtlCol="0">
            <a:spAutoFit/>
          </a:bodyPr>
          <a:lstStyle/>
          <a:p>
            <a:r>
              <a:rPr lang="en-US" sz="2000" dirty="0"/>
              <a:t>*</a:t>
            </a:r>
            <a:r>
              <a:rPr lang="en-US" sz="1400" dirty="0">
                <a:solidFill>
                  <a:srgbClr val="FF0000"/>
                </a:solidFill>
              </a:rPr>
              <a:t>Super resolution does not improve “resolution” of the original input image</a:t>
            </a:r>
          </a:p>
        </p:txBody>
      </p:sp>
    </p:spTree>
    <p:extLst>
      <p:ext uri="{BB962C8B-B14F-4D97-AF65-F5344CB8AC3E}">
        <p14:creationId xmlns:p14="http://schemas.microsoft.com/office/powerpoint/2010/main" val="1145770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124F624B-FDAC-47B4-A695-88DC0902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414" y="1460098"/>
            <a:ext cx="3387716" cy="2790297"/>
          </a:xfrm>
          <a:prstGeom prst="rect">
            <a:avLst/>
          </a:prstGeom>
        </p:spPr>
      </p:pic>
      <p:sp>
        <p:nvSpPr>
          <p:cNvPr id="2" name="Title 1">
            <a:extLst>
              <a:ext uri="{FF2B5EF4-FFF2-40B4-BE49-F238E27FC236}">
                <a16:creationId xmlns:a16="http://schemas.microsoft.com/office/drawing/2014/main" id="{C30A1AD1-6E4B-4DB9-B863-AFAEBA7F6899}"/>
              </a:ext>
            </a:extLst>
          </p:cNvPr>
          <p:cNvSpPr>
            <a:spLocks noGrp="1"/>
          </p:cNvSpPr>
          <p:nvPr>
            <p:ph type="title"/>
          </p:nvPr>
        </p:nvSpPr>
        <p:spPr/>
        <p:txBody>
          <a:bodyPr/>
          <a:lstStyle/>
          <a:p>
            <a:r>
              <a:rPr lang="en-US" dirty="0"/>
              <a:t>Proposed Architecture for Neural Network: NRSR model</a:t>
            </a:r>
          </a:p>
        </p:txBody>
      </p:sp>
      <p:sp>
        <p:nvSpPr>
          <p:cNvPr id="6" name="Rectangle 5">
            <a:extLst>
              <a:ext uri="{FF2B5EF4-FFF2-40B4-BE49-F238E27FC236}">
                <a16:creationId xmlns:a16="http://schemas.microsoft.com/office/drawing/2014/main" id="{26F27866-E853-4852-8ED3-A5E3A9D7903A}"/>
              </a:ext>
            </a:extLst>
          </p:cNvPr>
          <p:cNvSpPr/>
          <p:nvPr/>
        </p:nvSpPr>
        <p:spPr bwMode="auto">
          <a:xfrm>
            <a:off x="144297" y="948139"/>
            <a:ext cx="901194" cy="366840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Image frames</a:t>
            </a:r>
          </a:p>
        </p:txBody>
      </p:sp>
      <p:sp>
        <p:nvSpPr>
          <p:cNvPr id="11" name="Rectangle 10">
            <a:extLst>
              <a:ext uri="{FF2B5EF4-FFF2-40B4-BE49-F238E27FC236}">
                <a16:creationId xmlns:a16="http://schemas.microsoft.com/office/drawing/2014/main" id="{E30D380E-A456-4DDB-9874-974F7864CDA3}"/>
              </a:ext>
            </a:extLst>
          </p:cNvPr>
          <p:cNvSpPr/>
          <p:nvPr/>
        </p:nvSpPr>
        <p:spPr bwMode="auto">
          <a:xfrm>
            <a:off x="9185878" y="2138972"/>
            <a:ext cx="616043" cy="1432551"/>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DCFI</a:t>
            </a:r>
          </a:p>
        </p:txBody>
      </p:sp>
      <p:sp>
        <p:nvSpPr>
          <p:cNvPr id="12" name="Rectangle 11">
            <a:extLst>
              <a:ext uri="{FF2B5EF4-FFF2-40B4-BE49-F238E27FC236}">
                <a16:creationId xmlns:a16="http://schemas.microsoft.com/office/drawing/2014/main" id="{B03DE78C-EE06-449D-98CA-4F888F5A6216}"/>
              </a:ext>
            </a:extLst>
          </p:cNvPr>
          <p:cNvSpPr/>
          <p:nvPr/>
        </p:nvSpPr>
        <p:spPr bwMode="auto">
          <a:xfrm>
            <a:off x="10069585" y="2370716"/>
            <a:ext cx="1384627" cy="95468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Down-size</a:t>
            </a:r>
          </a:p>
        </p:txBody>
      </p:sp>
      <p:sp>
        <p:nvSpPr>
          <p:cNvPr id="7" name="Arrow: Right 6">
            <a:extLst>
              <a:ext uri="{FF2B5EF4-FFF2-40B4-BE49-F238E27FC236}">
                <a16:creationId xmlns:a16="http://schemas.microsoft.com/office/drawing/2014/main" id="{F6E519B0-D904-404F-B28E-E7F3C3E83AC1}"/>
              </a:ext>
            </a:extLst>
          </p:cNvPr>
          <p:cNvSpPr/>
          <p:nvPr/>
        </p:nvSpPr>
        <p:spPr bwMode="auto">
          <a:xfrm>
            <a:off x="1045490" y="2628397"/>
            <a:ext cx="717995" cy="30412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9" name="Arrow: Right 8">
            <a:extLst>
              <a:ext uri="{FF2B5EF4-FFF2-40B4-BE49-F238E27FC236}">
                <a16:creationId xmlns:a16="http://schemas.microsoft.com/office/drawing/2014/main" id="{A21EC547-CC9B-4EAE-8D8B-D9663F3F16AA}"/>
              </a:ext>
            </a:extLst>
          </p:cNvPr>
          <p:cNvSpPr/>
          <p:nvPr/>
        </p:nvSpPr>
        <p:spPr bwMode="auto">
          <a:xfrm>
            <a:off x="9793178" y="2713112"/>
            <a:ext cx="285151"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cxnSp>
        <p:nvCxnSpPr>
          <p:cNvPr id="15" name="Connector: Elbow 14">
            <a:extLst>
              <a:ext uri="{FF2B5EF4-FFF2-40B4-BE49-F238E27FC236}">
                <a16:creationId xmlns:a16="http://schemas.microsoft.com/office/drawing/2014/main" id="{944E1A35-31C4-49BD-8FFA-E880C061F0C6}"/>
              </a:ext>
            </a:extLst>
          </p:cNvPr>
          <p:cNvCxnSpPr>
            <a:cxnSpLocks/>
            <a:endCxn id="12" idx="0"/>
          </p:cNvCxnSpPr>
          <p:nvPr/>
        </p:nvCxnSpPr>
        <p:spPr bwMode="auto">
          <a:xfrm>
            <a:off x="1045490" y="1019256"/>
            <a:ext cx="9716409" cy="1351460"/>
          </a:xfrm>
          <a:prstGeom prst="bentConnector2">
            <a:avLst/>
          </a:prstGeom>
          <a:ln>
            <a:prstDash val="sysDash"/>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6" name="Arrow: Right 15">
            <a:extLst>
              <a:ext uri="{FF2B5EF4-FFF2-40B4-BE49-F238E27FC236}">
                <a16:creationId xmlns:a16="http://schemas.microsoft.com/office/drawing/2014/main" id="{CB132FBE-8EED-438C-AF07-4543ACB63CB7}"/>
              </a:ext>
            </a:extLst>
          </p:cNvPr>
          <p:cNvSpPr/>
          <p:nvPr/>
        </p:nvSpPr>
        <p:spPr bwMode="auto">
          <a:xfrm>
            <a:off x="11454212" y="2691169"/>
            <a:ext cx="398792"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7" name="TextBox 16">
            <a:extLst>
              <a:ext uri="{FF2B5EF4-FFF2-40B4-BE49-F238E27FC236}">
                <a16:creationId xmlns:a16="http://schemas.microsoft.com/office/drawing/2014/main" id="{C09E2D08-0344-40B9-8735-1F640C78CD64}"/>
              </a:ext>
            </a:extLst>
          </p:cNvPr>
          <p:cNvSpPr txBox="1"/>
          <p:nvPr/>
        </p:nvSpPr>
        <p:spPr>
          <a:xfrm>
            <a:off x="6678097" y="4530212"/>
            <a:ext cx="2428870" cy="369332"/>
          </a:xfrm>
          <a:prstGeom prst="rect">
            <a:avLst/>
          </a:prstGeom>
          <a:noFill/>
        </p:spPr>
        <p:txBody>
          <a:bodyPr wrap="none" rtlCol="0">
            <a:spAutoFit/>
          </a:bodyPr>
          <a:lstStyle/>
          <a:p>
            <a:r>
              <a:rPr lang="en-US" dirty="0"/>
              <a:t>Super Resolution(SR)</a:t>
            </a:r>
          </a:p>
        </p:txBody>
      </p:sp>
      <p:sp>
        <p:nvSpPr>
          <p:cNvPr id="18" name="TextBox 17">
            <a:extLst>
              <a:ext uri="{FF2B5EF4-FFF2-40B4-BE49-F238E27FC236}">
                <a16:creationId xmlns:a16="http://schemas.microsoft.com/office/drawing/2014/main" id="{2214BD6C-4E2E-441C-B371-F2C7B4DBAD4A}"/>
              </a:ext>
            </a:extLst>
          </p:cNvPr>
          <p:cNvSpPr txBox="1"/>
          <p:nvPr/>
        </p:nvSpPr>
        <p:spPr>
          <a:xfrm>
            <a:off x="3087539" y="4530212"/>
            <a:ext cx="2364750" cy="369332"/>
          </a:xfrm>
          <a:prstGeom prst="rect">
            <a:avLst/>
          </a:prstGeom>
          <a:noFill/>
        </p:spPr>
        <p:txBody>
          <a:bodyPr wrap="none" rtlCol="0">
            <a:spAutoFit/>
          </a:bodyPr>
          <a:lstStyle/>
          <a:p>
            <a:r>
              <a:rPr lang="en-US" dirty="0"/>
              <a:t>Noise Reduction(NR)</a:t>
            </a:r>
          </a:p>
        </p:txBody>
      </p:sp>
      <p:cxnSp>
        <p:nvCxnSpPr>
          <p:cNvPr id="20" name="Straight Arrow Connector 19">
            <a:extLst>
              <a:ext uri="{FF2B5EF4-FFF2-40B4-BE49-F238E27FC236}">
                <a16:creationId xmlns:a16="http://schemas.microsoft.com/office/drawing/2014/main" id="{9B6EC04D-6870-4B16-8763-ECAC6D3BF93E}"/>
              </a:ext>
            </a:extLst>
          </p:cNvPr>
          <p:cNvCxnSpPr>
            <a:stCxn id="17" idx="1"/>
          </p:cNvCxnSpPr>
          <p:nvPr/>
        </p:nvCxnSpPr>
        <p:spPr bwMode="auto">
          <a:xfrm flipH="1">
            <a:off x="5751613" y="4714878"/>
            <a:ext cx="9264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24ED14F7-C785-4E69-A211-59598ED43F90}"/>
              </a:ext>
            </a:extLst>
          </p:cNvPr>
          <p:cNvCxnSpPr>
            <a:cxnSpLocks/>
            <a:stCxn id="17" idx="3"/>
          </p:cNvCxnSpPr>
          <p:nvPr/>
        </p:nvCxnSpPr>
        <p:spPr bwMode="auto">
          <a:xfrm>
            <a:off x="9106967" y="4714878"/>
            <a:ext cx="2819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59A468B-D613-45C7-8617-000D80EDEEA8}"/>
              </a:ext>
            </a:extLst>
          </p:cNvPr>
          <p:cNvCxnSpPr>
            <a:cxnSpLocks/>
            <a:stCxn id="18" idx="3"/>
          </p:cNvCxnSpPr>
          <p:nvPr/>
        </p:nvCxnSpPr>
        <p:spPr bwMode="auto">
          <a:xfrm>
            <a:off x="5452289" y="4714878"/>
            <a:ext cx="2425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C404CA52-B32D-4906-8224-7BC8DBB00733}"/>
              </a:ext>
            </a:extLst>
          </p:cNvPr>
          <p:cNvCxnSpPr>
            <a:cxnSpLocks/>
            <a:stCxn id="18" idx="1"/>
          </p:cNvCxnSpPr>
          <p:nvPr/>
        </p:nvCxnSpPr>
        <p:spPr bwMode="auto">
          <a:xfrm flipH="1">
            <a:off x="1806515" y="4714878"/>
            <a:ext cx="1281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4" name="Picture 13" descr="Diagram, schematic&#10;&#10;Description automatically generated">
            <a:extLst>
              <a:ext uri="{FF2B5EF4-FFF2-40B4-BE49-F238E27FC236}">
                <a16:creationId xmlns:a16="http://schemas.microsoft.com/office/drawing/2014/main" id="{A78796DE-0475-411A-A8BB-61F6F848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548" y="1329833"/>
            <a:ext cx="4217075" cy="3125755"/>
          </a:xfrm>
          <a:prstGeom prst="rect">
            <a:avLst/>
          </a:prstGeom>
        </p:spPr>
      </p:pic>
    </p:spTree>
    <p:extLst>
      <p:ext uri="{BB962C8B-B14F-4D97-AF65-F5344CB8AC3E}">
        <p14:creationId xmlns:p14="http://schemas.microsoft.com/office/powerpoint/2010/main" val="27148031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124F624B-FDAC-47B4-A695-88DC0902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276" y="1875169"/>
            <a:ext cx="3387716" cy="2790297"/>
          </a:xfrm>
          <a:prstGeom prst="rect">
            <a:avLst/>
          </a:prstGeom>
        </p:spPr>
      </p:pic>
      <p:sp>
        <p:nvSpPr>
          <p:cNvPr id="2" name="Title 1">
            <a:extLst>
              <a:ext uri="{FF2B5EF4-FFF2-40B4-BE49-F238E27FC236}">
                <a16:creationId xmlns:a16="http://schemas.microsoft.com/office/drawing/2014/main" id="{C30A1AD1-6E4B-4DB9-B863-AFAEBA7F6899}"/>
              </a:ext>
            </a:extLst>
          </p:cNvPr>
          <p:cNvSpPr>
            <a:spLocks noGrp="1"/>
          </p:cNvSpPr>
          <p:nvPr>
            <p:ph type="title"/>
          </p:nvPr>
        </p:nvSpPr>
        <p:spPr/>
        <p:txBody>
          <a:bodyPr/>
          <a:lstStyle/>
          <a:p>
            <a:r>
              <a:rPr lang="en-US" dirty="0"/>
              <a:t>Super Resolution Model Architecture</a:t>
            </a:r>
          </a:p>
        </p:txBody>
      </p:sp>
      <p:sp>
        <p:nvSpPr>
          <p:cNvPr id="6" name="Rectangle 5">
            <a:extLst>
              <a:ext uri="{FF2B5EF4-FFF2-40B4-BE49-F238E27FC236}">
                <a16:creationId xmlns:a16="http://schemas.microsoft.com/office/drawing/2014/main" id="{26F27866-E853-4852-8ED3-A5E3A9D7903A}"/>
              </a:ext>
            </a:extLst>
          </p:cNvPr>
          <p:cNvSpPr/>
          <p:nvPr/>
        </p:nvSpPr>
        <p:spPr bwMode="auto">
          <a:xfrm>
            <a:off x="2732375" y="1437996"/>
            <a:ext cx="901194" cy="366840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Image frames</a:t>
            </a:r>
          </a:p>
        </p:txBody>
      </p:sp>
      <p:sp>
        <p:nvSpPr>
          <p:cNvPr id="11" name="Rectangle 10">
            <a:extLst>
              <a:ext uri="{FF2B5EF4-FFF2-40B4-BE49-F238E27FC236}">
                <a16:creationId xmlns:a16="http://schemas.microsoft.com/office/drawing/2014/main" id="{E30D380E-A456-4DDB-9874-974F7864CDA3}"/>
              </a:ext>
            </a:extLst>
          </p:cNvPr>
          <p:cNvSpPr/>
          <p:nvPr/>
        </p:nvSpPr>
        <p:spPr bwMode="auto">
          <a:xfrm>
            <a:off x="7927450" y="2507769"/>
            <a:ext cx="616043" cy="1432551"/>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DCFI</a:t>
            </a:r>
          </a:p>
        </p:txBody>
      </p:sp>
      <p:sp>
        <p:nvSpPr>
          <p:cNvPr id="12" name="Rectangle 11">
            <a:extLst>
              <a:ext uri="{FF2B5EF4-FFF2-40B4-BE49-F238E27FC236}">
                <a16:creationId xmlns:a16="http://schemas.microsoft.com/office/drawing/2014/main" id="{B03DE78C-EE06-449D-98CA-4F888F5A6216}"/>
              </a:ext>
            </a:extLst>
          </p:cNvPr>
          <p:cNvSpPr/>
          <p:nvPr/>
        </p:nvSpPr>
        <p:spPr bwMode="auto">
          <a:xfrm>
            <a:off x="8824665" y="2789456"/>
            <a:ext cx="1384627" cy="954682"/>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Down-size</a:t>
            </a:r>
          </a:p>
        </p:txBody>
      </p:sp>
      <p:sp>
        <p:nvSpPr>
          <p:cNvPr id="7" name="Arrow: Right 6">
            <a:extLst>
              <a:ext uri="{FF2B5EF4-FFF2-40B4-BE49-F238E27FC236}">
                <a16:creationId xmlns:a16="http://schemas.microsoft.com/office/drawing/2014/main" id="{F6E519B0-D904-404F-B28E-E7F3C3E83AC1}"/>
              </a:ext>
            </a:extLst>
          </p:cNvPr>
          <p:cNvSpPr/>
          <p:nvPr/>
        </p:nvSpPr>
        <p:spPr bwMode="auto">
          <a:xfrm>
            <a:off x="3633568" y="3118254"/>
            <a:ext cx="717995" cy="30412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9" name="Arrow: Right 8">
            <a:extLst>
              <a:ext uri="{FF2B5EF4-FFF2-40B4-BE49-F238E27FC236}">
                <a16:creationId xmlns:a16="http://schemas.microsoft.com/office/drawing/2014/main" id="{A21EC547-CC9B-4EAE-8D8B-D9663F3F16AA}"/>
              </a:ext>
            </a:extLst>
          </p:cNvPr>
          <p:cNvSpPr/>
          <p:nvPr/>
        </p:nvSpPr>
        <p:spPr bwMode="auto">
          <a:xfrm>
            <a:off x="8552951" y="3097530"/>
            <a:ext cx="285151"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cxnSp>
        <p:nvCxnSpPr>
          <p:cNvPr id="15" name="Connector: Elbow 14">
            <a:extLst>
              <a:ext uri="{FF2B5EF4-FFF2-40B4-BE49-F238E27FC236}">
                <a16:creationId xmlns:a16="http://schemas.microsoft.com/office/drawing/2014/main" id="{944E1A35-31C4-49BD-8FFA-E880C061F0C6}"/>
              </a:ext>
            </a:extLst>
          </p:cNvPr>
          <p:cNvCxnSpPr>
            <a:cxnSpLocks/>
            <a:stCxn id="6" idx="0"/>
            <a:endCxn id="12" idx="0"/>
          </p:cNvCxnSpPr>
          <p:nvPr/>
        </p:nvCxnSpPr>
        <p:spPr bwMode="auto">
          <a:xfrm rot="16200000" flipH="1">
            <a:off x="5674245" y="-1053277"/>
            <a:ext cx="1351460" cy="6334007"/>
          </a:xfrm>
          <a:prstGeom prst="bentConnector3">
            <a:avLst>
              <a:gd name="adj1" fmla="val -16915"/>
            </a:avLst>
          </a:prstGeom>
          <a:ln>
            <a:prstDash val="sysDash"/>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6" name="Arrow: Right 15">
            <a:extLst>
              <a:ext uri="{FF2B5EF4-FFF2-40B4-BE49-F238E27FC236}">
                <a16:creationId xmlns:a16="http://schemas.microsoft.com/office/drawing/2014/main" id="{CB132FBE-8EED-438C-AF07-4543ACB63CB7}"/>
              </a:ext>
            </a:extLst>
          </p:cNvPr>
          <p:cNvSpPr/>
          <p:nvPr/>
        </p:nvSpPr>
        <p:spPr bwMode="auto">
          <a:xfrm>
            <a:off x="10209292" y="3118254"/>
            <a:ext cx="398792" cy="269889"/>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17" name="TextBox 16">
            <a:extLst>
              <a:ext uri="{FF2B5EF4-FFF2-40B4-BE49-F238E27FC236}">
                <a16:creationId xmlns:a16="http://schemas.microsoft.com/office/drawing/2014/main" id="{C09E2D08-0344-40B9-8735-1F640C78CD64}"/>
              </a:ext>
            </a:extLst>
          </p:cNvPr>
          <p:cNvSpPr txBox="1"/>
          <p:nvPr/>
        </p:nvSpPr>
        <p:spPr>
          <a:xfrm>
            <a:off x="4996254" y="4815961"/>
            <a:ext cx="1954381" cy="369332"/>
          </a:xfrm>
          <a:prstGeom prst="rect">
            <a:avLst/>
          </a:prstGeom>
          <a:noFill/>
        </p:spPr>
        <p:txBody>
          <a:bodyPr wrap="none" rtlCol="0">
            <a:spAutoFit/>
          </a:bodyPr>
          <a:lstStyle/>
          <a:p>
            <a:r>
              <a:rPr lang="en-US" dirty="0"/>
              <a:t>Super Resolution</a:t>
            </a:r>
          </a:p>
        </p:txBody>
      </p:sp>
      <p:cxnSp>
        <p:nvCxnSpPr>
          <p:cNvPr id="20" name="Straight Arrow Connector 19">
            <a:extLst>
              <a:ext uri="{FF2B5EF4-FFF2-40B4-BE49-F238E27FC236}">
                <a16:creationId xmlns:a16="http://schemas.microsoft.com/office/drawing/2014/main" id="{9B6EC04D-6870-4B16-8763-ECAC6D3BF93E}"/>
              </a:ext>
            </a:extLst>
          </p:cNvPr>
          <p:cNvCxnSpPr>
            <a:stCxn id="17" idx="1"/>
          </p:cNvCxnSpPr>
          <p:nvPr/>
        </p:nvCxnSpPr>
        <p:spPr bwMode="auto">
          <a:xfrm flipH="1">
            <a:off x="4069770" y="5000627"/>
            <a:ext cx="9264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24ED14F7-C785-4E69-A211-59598ED43F90}"/>
              </a:ext>
            </a:extLst>
          </p:cNvPr>
          <p:cNvCxnSpPr>
            <a:cxnSpLocks/>
            <a:stCxn id="17" idx="3"/>
          </p:cNvCxnSpPr>
          <p:nvPr/>
        </p:nvCxnSpPr>
        <p:spPr bwMode="auto">
          <a:xfrm>
            <a:off x="6950635" y="5000627"/>
            <a:ext cx="75645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1117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BC4C03-C243-4DBD-BCDB-88235DC34484}"/>
              </a:ext>
            </a:extLst>
          </p:cNvPr>
          <p:cNvSpPr>
            <a:spLocks noGrp="1"/>
          </p:cNvSpPr>
          <p:nvPr>
            <p:ph idx="1"/>
          </p:nvPr>
        </p:nvSpPr>
        <p:spPr/>
        <p:txBody>
          <a:bodyPr/>
          <a:lstStyle/>
          <a:p>
            <a:pPr marL="0" indent="0">
              <a:buNone/>
            </a:pPr>
            <a:r>
              <a:rPr lang="en-US" sz="800" dirty="0"/>
              <a:t>##Some required parameters that define the deep-learning network</a:t>
            </a:r>
          </a:p>
          <a:p>
            <a:pPr marL="0" indent="0">
              <a:buNone/>
            </a:pPr>
            <a:r>
              <a:rPr lang="en-US" sz="800" dirty="0" err="1"/>
              <a:t>num_filters</a:t>
            </a:r>
            <a:r>
              <a:rPr lang="en-US" sz="800" dirty="0"/>
              <a:t>=32</a:t>
            </a:r>
          </a:p>
          <a:p>
            <a:pPr marL="0" indent="0">
              <a:buNone/>
            </a:pPr>
            <a:r>
              <a:rPr lang="en-US" sz="800" dirty="0" err="1"/>
              <a:t>num_res_blocks</a:t>
            </a:r>
            <a:r>
              <a:rPr lang="en-US" sz="800" dirty="0"/>
              <a:t>=8</a:t>
            </a:r>
          </a:p>
          <a:p>
            <a:pPr marL="0" indent="0">
              <a:buNone/>
            </a:pPr>
            <a:r>
              <a:rPr lang="en-US" sz="800" dirty="0" err="1"/>
              <a:t>res_block_scaling</a:t>
            </a:r>
            <a:r>
              <a:rPr lang="en-US" sz="800" dirty="0"/>
              <a:t>=None</a:t>
            </a:r>
          </a:p>
          <a:p>
            <a:pPr marL="0" indent="0">
              <a:buNone/>
            </a:pPr>
            <a:r>
              <a:rPr lang="en-US" sz="800" dirty="0"/>
              <a:t>scale=4</a:t>
            </a:r>
          </a:p>
          <a:p>
            <a:pPr marL="0" indent="0">
              <a:buNone/>
            </a:pPr>
            <a:r>
              <a:rPr lang="en-US" sz="800" dirty="0"/>
              <a:t>########## Let us do ML based 4X super-resolution enhancement here ###################</a:t>
            </a:r>
          </a:p>
          <a:p>
            <a:pPr marL="0" indent="0">
              <a:buNone/>
            </a:pPr>
            <a:r>
              <a:rPr lang="en-US" sz="800" dirty="0" err="1"/>
              <a:t>x_in</a:t>
            </a:r>
            <a:r>
              <a:rPr lang="en-US" sz="800" dirty="0"/>
              <a:t> = Input(shape=(None, None, 1))   </a:t>
            </a:r>
          </a:p>
          <a:p>
            <a:pPr marL="0" indent="0">
              <a:buNone/>
            </a:pPr>
            <a:r>
              <a:rPr lang="en-US" sz="800" dirty="0"/>
              <a:t>x = Lambda(normalize)(</a:t>
            </a:r>
            <a:r>
              <a:rPr lang="en-US" sz="800" dirty="0" err="1"/>
              <a:t>x_in</a:t>
            </a:r>
            <a:r>
              <a:rPr lang="en-US" sz="800" dirty="0"/>
              <a:t>)</a:t>
            </a:r>
          </a:p>
          <a:p>
            <a:pPr marL="0" indent="0">
              <a:buNone/>
            </a:pPr>
            <a:r>
              <a:rPr lang="en-US" sz="800" dirty="0"/>
              <a:t>x = b = Conv2D(</a:t>
            </a:r>
            <a:r>
              <a:rPr lang="en-US" sz="800" dirty="0" err="1"/>
              <a:t>num_filters</a:t>
            </a:r>
            <a:r>
              <a:rPr lang="en-US" sz="800" dirty="0"/>
              <a:t>, 3, padding='same')(x)</a:t>
            </a:r>
          </a:p>
          <a:p>
            <a:pPr marL="0" indent="0">
              <a:buNone/>
            </a:pPr>
            <a:r>
              <a:rPr lang="en-US" sz="800" dirty="0"/>
              <a:t>for </a:t>
            </a:r>
            <a:r>
              <a:rPr lang="en-US" sz="800" dirty="0" err="1"/>
              <a:t>i</a:t>
            </a:r>
            <a:r>
              <a:rPr lang="en-US" sz="800" dirty="0"/>
              <a:t> in range(</a:t>
            </a:r>
            <a:r>
              <a:rPr lang="en-US" sz="800" dirty="0" err="1"/>
              <a:t>num_res_blocks</a:t>
            </a:r>
            <a:r>
              <a:rPr lang="en-US" sz="800" dirty="0"/>
              <a:t>):</a:t>
            </a:r>
          </a:p>
          <a:p>
            <a:pPr marL="0" indent="0">
              <a:buNone/>
            </a:pPr>
            <a:r>
              <a:rPr lang="en-US" sz="800" dirty="0"/>
              <a:t>    b = </a:t>
            </a:r>
            <a:r>
              <a:rPr lang="en-US" sz="800" dirty="0" err="1"/>
              <a:t>res_block</a:t>
            </a:r>
            <a:r>
              <a:rPr lang="en-US" sz="800" dirty="0"/>
              <a:t>(b, </a:t>
            </a:r>
            <a:r>
              <a:rPr lang="en-US" sz="800" dirty="0" err="1"/>
              <a:t>num_filters</a:t>
            </a:r>
            <a:r>
              <a:rPr lang="en-US" sz="800" dirty="0"/>
              <a:t>, </a:t>
            </a:r>
            <a:r>
              <a:rPr lang="en-US" sz="800" dirty="0" err="1"/>
              <a:t>res_block_scaling</a:t>
            </a:r>
            <a:r>
              <a:rPr lang="en-US" sz="800" dirty="0"/>
              <a:t>)</a:t>
            </a:r>
          </a:p>
          <a:p>
            <a:pPr marL="0" indent="0">
              <a:buNone/>
            </a:pPr>
            <a:r>
              <a:rPr lang="en-US" sz="800" dirty="0"/>
              <a:t>b = Conv2D(</a:t>
            </a:r>
            <a:r>
              <a:rPr lang="en-US" sz="800" dirty="0" err="1"/>
              <a:t>num_filters</a:t>
            </a:r>
            <a:r>
              <a:rPr lang="en-US" sz="800" dirty="0"/>
              <a:t>, 3, padding='same')(b)</a:t>
            </a:r>
          </a:p>
          <a:p>
            <a:pPr marL="0" indent="0">
              <a:buNone/>
            </a:pPr>
            <a:r>
              <a:rPr lang="en-US" sz="800" dirty="0"/>
              <a:t>x = Add()([x, b])</a:t>
            </a:r>
          </a:p>
          <a:p>
            <a:pPr marL="0" indent="0">
              <a:buNone/>
            </a:pPr>
            <a:r>
              <a:rPr lang="en-US" sz="800" dirty="0"/>
              <a:t>x = </a:t>
            </a:r>
            <a:r>
              <a:rPr lang="en-US" sz="800" dirty="0" err="1"/>
              <a:t>upsample</a:t>
            </a:r>
            <a:r>
              <a:rPr lang="en-US" sz="800" dirty="0"/>
              <a:t>(x, scale, </a:t>
            </a:r>
            <a:r>
              <a:rPr lang="en-US" sz="800" dirty="0" err="1"/>
              <a:t>num_filters</a:t>
            </a:r>
            <a:r>
              <a:rPr lang="en-US" sz="800" dirty="0"/>
              <a:t>)</a:t>
            </a:r>
          </a:p>
          <a:p>
            <a:pPr marL="0" indent="0">
              <a:buNone/>
            </a:pPr>
            <a:r>
              <a:rPr lang="en-US" sz="800" dirty="0"/>
              <a:t>x = Conv2D(3, 3, padding='same')(x)</a:t>
            </a:r>
          </a:p>
          <a:p>
            <a:pPr marL="0" indent="0">
              <a:buNone/>
            </a:pPr>
            <a:r>
              <a:rPr lang="en-US" sz="800" dirty="0"/>
              <a:t>x = Lambda(</a:t>
            </a:r>
            <a:r>
              <a:rPr lang="en-US" sz="800" dirty="0" err="1"/>
              <a:t>denormalize</a:t>
            </a:r>
            <a:r>
              <a:rPr lang="en-US" sz="800" dirty="0"/>
              <a:t>)(x)</a:t>
            </a:r>
          </a:p>
          <a:p>
            <a:pPr marL="0" indent="0">
              <a:buNone/>
            </a:pPr>
            <a:r>
              <a:rPr lang="en-US" sz="800" dirty="0"/>
              <a:t>################################################################################# </a:t>
            </a:r>
          </a:p>
          <a:p>
            <a:pPr marL="0" indent="0">
              <a:buNone/>
            </a:pPr>
            <a:r>
              <a:rPr lang="en-US" sz="800" dirty="0" err="1"/>
              <a:t>sr</a:t>
            </a:r>
            <a:r>
              <a:rPr lang="en-US" sz="800" dirty="0"/>
              <a:t>= Model(</a:t>
            </a:r>
            <a:r>
              <a:rPr lang="en-US" sz="800" dirty="0" err="1"/>
              <a:t>x_in</a:t>
            </a:r>
            <a:r>
              <a:rPr lang="en-US" sz="800" dirty="0"/>
              <a:t>, x, name="</a:t>
            </a:r>
            <a:r>
              <a:rPr lang="en-US" sz="800" dirty="0" err="1"/>
              <a:t>sr</a:t>
            </a:r>
            <a:r>
              <a:rPr lang="en-US" sz="800" dirty="0"/>
              <a:t>")</a:t>
            </a:r>
          </a:p>
          <a:p>
            <a:pPr marL="0" indent="0">
              <a:buNone/>
            </a:pPr>
            <a:r>
              <a:rPr lang="en-US" sz="800" dirty="0" err="1"/>
              <a:t>sr.compile</a:t>
            </a:r>
            <a:r>
              <a:rPr lang="en-US" sz="800" dirty="0"/>
              <a:t>(optimizer='</a:t>
            </a:r>
            <a:r>
              <a:rPr lang="en-US" sz="800" dirty="0" err="1"/>
              <a:t>adam</a:t>
            </a:r>
            <a:r>
              <a:rPr lang="en-US" sz="800" dirty="0"/>
              <a:t>', loss='</a:t>
            </a:r>
            <a:r>
              <a:rPr lang="en-US" sz="800" dirty="0" err="1"/>
              <a:t>mse</a:t>
            </a:r>
            <a:r>
              <a:rPr lang="en-US" sz="800" dirty="0"/>
              <a:t>', metrics=['accuracy'])</a:t>
            </a:r>
          </a:p>
          <a:p>
            <a:pPr marL="0" indent="0">
              <a:buNone/>
            </a:pPr>
            <a:r>
              <a:rPr lang="en-US" sz="800" dirty="0" err="1"/>
              <a:t>early_stopper</a:t>
            </a:r>
            <a:r>
              <a:rPr lang="en-US" sz="800" dirty="0"/>
              <a:t> = </a:t>
            </a:r>
            <a:r>
              <a:rPr lang="en-US" sz="800" dirty="0" err="1"/>
              <a:t>EarlyStopping</a:t>
            </a:r>
            <a:r>
              <a:rPr lang="en-US" sz="800" dirty="0"/>
              <a:t>(monitor='</a:t>
            </a:r>
            <a:r>
              <a:rPr lang="en-US" sz="800" dirty="0" err="1"/>
              <a:t>val_loss</a:t>
            </a:r>
            <a:r>
              <a:rPr lang="en-US" sz="800" dirty="0"/>
              <a:t>', </a:t>
            </a:r>
            <a:r>
              <a:rPr lang="en-US" sz="800" dirty="0" err="1"/>
              <a:t>min_delta</a:t>
            </a:r>
            <a:r>
              <a:rPr lang="en-US" sz="800" dirty="0"/>
              <a:t>=0.1, patience=50, verbose=1, mode='min')</a:t>
            </a:r>
          </a:p>
          <a:p>
            <a:pPr marL="0" indent="0">
              <a:buNone/>
            </a:pPr>
            <a:r>
              <a:rPr lang="en-US" sz="800" dirty="0" err="1"/>
              <a:t>model_checkpoint</a:t>
            </a:r>
            <a:r>
              <a:rPr lang="en-US" sz="800" dirty="0"/>
              <a:t> =  </a:t>
            </a:r>
            <a:r>
              <a:rPr lang="en-US" sz="800" dirty="0" err="1"/>
              <a:t>ModelCheckpoint</a:t>
            </a:r>
            <a:r>
              <a:rPr lang="en-US" sz="800" dirty="0"/>
              <a:t>('super_resolution_checkpoint.h5', </a:t>
            </a:r>
            <a:r>
              <a:rPr lang="en-US" sz="800" dirty="0" err="1"/>
              <a:t>save_best_only</a:t>
            </a:r>
            <a:r>
              <a:rPr lang="en-US" sz="800" dirty="0"/>
              <a:t> = True)</a:t>
            </a:r>
          </a:p>
          <a:p>
            <a:pPr marL="0" indent="0">
              <a:buNone/>
            </a:pPr>
            <a:r>
              <a:rPr lang="en-US" sz="800" dirty="0"/>
              <a:t>#train</a:t>
            </a:r>
          </a:p>
          <a:p>
            <a:pPr marL="0" indent="0">
              <a:buNone/>
            </a:pPr>
            <a:r>
              <a:rPr lang="en-US" sz="800" dirty="0" err="1"/>
              <a:t>sr.fit</a:t>
            </a:r>
            <a:r>
              <a:rPr lang="en-US" sz="800" dirty="0"/>
              <a:t>(</a:t>
            </a:r>
            <a:r>
              <a:rPr lang="en-US" sz="800" dirty="0" err="1"/>
              <a:t>x_train</a:t>
            </a:r>
            <a:r>
              <a:rPr lang="en-US" sz="800" dirty="0"/>
              <a:t>, </a:t>
            </a:r>
            <a:r>
              <a:rPr lang="en-US" sz="800" dirty="0" err="1"/>
              <a:t>y_train</a:t>
            </a:r>
            <a:r>
              <a:rPr lang="en-US" sz="800" dirty="0"/>
              <a:t>, epochs=1000, </a:t>
            </a:r>
            <a:r>
              <a:rPr lang="en-US" sz="800" dirty="0" err="1"/>
              <a:t>validation_data</a:t>
            </a:r>
            <a:r>
              <a:rPr lang="en-US" sz="800" dirty="0"/>
              <a:t>=(</a:t>
            </a:r>
            <a:r>
              <a:rPr lang="en-US" sz="800" dirty="0" err="1"/>
              <a:t>x_valid</a:t>
            </a:r>
            <a:r>
              <a:rPr lang="en-US" sz="800" dirty="0"/>
              <a:t>, </a:t>
            </a:r>
            <a:r>
              <a:rPr lang="en-US" sz="800" dirty="0" err="1"/>
              <a:t>y_valid</a:t>
            </a:r>
            <a:r>
              <a:rPr lang="en-US" sz="800" dirty="0"/>
              <a:t>), callbacks=[</a:t>
            </a:r>
            <a:r>
              <a:rPr lang="en-US" sz="800" dirty="0" err="1"/>
              <a:t>early_stopper</a:t>
            </a:r>
            <a:r>
              <a:rPr lang="en-US" sz="800" dirty="0"/>
              <a:t>, </a:t>
            </a:r>
            <a:r>
              <a:rPr lang="en-US" sz="800" dirty="0" err="1"/>
              <a:t>model_checkpoint</a:t>
            </a:r>
            <a:r>
              <a:rPr lang="en-US" sz="800" dirty="0"/>
              <a:t>])</a:t>
            </a:r>
          </a:p>
          <a:p>
            <a:pPr marL="0" indent="0">
              <a:buNone/>
            </a:pPr>
            <a:r>
              <a:rPr lang="en-US" sz="800" dirty="0" err="1"/>
              <a:t>autoencoder.save</a:t>
            </a:r>
            <a:r>
              <a:rPr lang="en-US" sz="800" dirty="0"/>
              <a:t>("D:\\myData\\ML_Quality\\super_resolution_SR.h5")</a:t>
            </a:r>
          </a:p>
        </p:txBody>
      </p:sp>
      <p:sp>
        <p:nvSpPr>
          <p:cNvPr id="3" name="Title 2">
            <a:extLst>
              <a:ext uri="{FF2B5EF4-FFF2-40B4-BE49-F238E27FC236}">
                <a16:creationId xmlns:a16="http://schemas.microsoft.com/office/drawing/2014/main" id="{AE93D676-8D85-4EF8-95F5-D05D5D0FC3EA}"/>
              </a:ext>
            </a:extLst>
          </p:cNvPr>
          <p:cNvSpPr>
            <a:spLocks noGrp="1"/>
          </p:cNvSpPr>
          <p:nvPr>
            <p:ph type="title"/>
          </p:nvPr>
        </p:nvSpPr>
        <p:spPr/>
        <p:txBody>
          <a:bodyPr/>
          <a:lstStyle/>
          <a:p>
            <a:r>
              <a:rPr lang="en-US" dirty="0"/>
              <a:t>Code snippet of super resolution model (Using </a:t>
            </a:r>
            <a:r>
              <a:rPr lang="en-US" dirty="0" err="1"/>
              <a:t>Tensorflow</a:t>
            </a:r>
            <a:r>
              <a:rPr lang="en-US" dirty="0"/>
              <a:t>, </a:t>
            </a:r>
            <a:r>
              <a:rPr lang="en-US" dirty="0" err="1"/>
              <a:t>Keras</a:t>
            </a:r>
            <a:r>
              <a:rPr lang="en-US" dirty="0"/>
              <a:t>)</a:t>
            </a:r>
          </a:p>
        </p:txBody>
      </p:sp>
    </p:spTree>
    <p:extLst>
      <p:ext uri="{BB962C8B-B14F-4D97-AF65-F5344CB8AC3E}">
        <p14:creationId xmlns:p14="http://schemas.microsoft.com/office/powerpoint/2010/main" val="3739495253"/>
      </p:ext>
    </p:extLst>
  </p:cSld>
  <p:clrMapOvr>
    <a:masterClrMapping/>
  </p:clrMapOvr>
  <p:transition>
    <p:fade/>
  </p:transition>
</p:sld>
</file>

<file path=ppt/theme/theme1.xml><?xml version="1.0" encoding="utf-8"?>
<a:theme xmlns:a="http://schemas.openxmlformats.org/drawingml/2006/main" name="ThermoFisherScientific2018">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BB220"/>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800" dirty="0" smtClean="0">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custClrLst>
    <a:custClr name="Red 187">
      <a:srgbClr val="AD1E2D"/>
    </a:custClr>
    <a:custClr name="Orange 716">
      <a:srgbClr val="ED7700"/>
    </a:custClr>
    <a:custClr name="716 Light">
      <a:srgbClr val="EA9F54"/>
    </a:custClr>
    <a:custClr name="Green 390">
      <a:srgbClr val="7FBA00"/>
    </a:custClr>
    <a:custClr name="BlueGreen 7476">
      <a:srgbClr val="065056"/>
    </a:custClr>
    <a:custClr name="7476 Light">
      <a:srgbClr val="09757D"/>
    </a:custClr>
    <a:custClr name="629 Dark">
      <a:srgbClr val="3A9CB0"/>
    </a:custClr>
    <a:custClr name="Blue 284">
      <a:srgbClr val="6DABE4"/>
    </a:custClr>
    <a:custClr name="Purple 272">
      <a:srgbClr val="7474C1"/>
    </a:custClr>
    <a:custClr name="Purple 269">
      <a:srgbClr val="522D6D"/>
    </a:custClr>
  </a:custClrLst>
  <a:extLst>
    <a:ext uri="{05A4C25C-085E-4340-85A3-A5531E510DB2}">
      <thm15:themeFamily xmlns:thm15="http://schemas.microsoft.com/office/thememl/2012/main" name="ThermoFisherScientific2018" id="{807E8C02-AB36-4EDE-89EE-767D4D14F16D}" vid="{3D6A7547-DC0C-4ECA-84D1-6623EC47EB3C}"/>
    </a:ext>
  </a:extLst>
</a:theme>
</file>

<file path=ppt/theme/theme2.xml><?xml version="1.0" encoding="utf-8"?>
<a:theme xmlns:a="http://schemas.openxmlformats.org/drawingml/2006/main" name="150715-16x9-Corp">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BB220"/>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800" dirty="0" smtClean="0">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custClrLst>
    <a:custClr name="Red 187">
      <a:srgbClr val="AD1E2D"/>
    </a:custClr>
    <a:custClr name="Orange 716">
      <a:srgbClr val="ED7700"/>
    </a:custClr>
    <a:custClr name="716 Light">
      <a:srgbClr val="EA9F54"/>
    </a:custClr>
    <a:custClr name="Green 390">
      <a:srgbClr val="7FBA00"/>
    </a:custClr>
    <a:custClr name="BlueGreen 7476">
      <a:srgbClr val="065056"/>
    </a:custClr>
    <a:custClr name="7476 Light">
      <a:srgbClr val="09757D"/>
    </a:custClr>
    <a:custClr name="629 Dark">
      <a:srgbClr val="3A9CB0"/>
    </a:custClr>
    <a:custClr name="Blue 284">
      <a:srgbClr val="6DABE4"/>
    </a:custClr>
    <a:custClr name="Purple 272">
      <a:srgbClr val="7474C1"/>
    </a:custClr>
    <a:custClr name="Purple 269">
      <a:srgbClr val="522D6D"/>
    </a:custClr>
  </a:custClrLst>
  <a:extLst>
    <a:ext uri="{05A4C25C-085E-4340-85A3-A5531E510DB2}">
      <thm15:themeFamily xmlns:thm15="http://schemas.microsoft.com/office/thememl/2012/main" name="ThermoFisher_Template_External_16x9.potx" id="{E8D5EBEF-E4F9-410D-86CB-D3210AD01BED}" vid="{941E6231-CEE8-44B6-83F6-3BCA0C0DD9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2166</TotalTime>
  <Words>2731</Words>
  <Application>Microsoft Office PowerPoint</Application>
  <PresentationFormat>Widescreen</PresentationFormat>
  <Paragraphs>238</Paragraphs>
  <Slides>23</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Arial Unicode MS</vt:lpstr>
      <vt:lpstr>Calibri</vt:lpstr>
      <vt:lpstr>Cambria Math</vt:lpstr>
      <vt:lpstr>Helvetica Neue</vt:lpstr>
      <vt:lpstr>Symbol</vt:lpstr>
      <vt:lpstr>ThermoFisherScientific2018</vt:lpstr>
      <vt:lpstr>150715-16x9-Corp</vt:lpstr>
      <vt:lpstr>Methodology documentation: Machine Learning for SEM Image Enhancement</vt:lpstr>
      <vt:lpstr>ImAGE SUPER RESOLUTION AND NOISE REDUCTION</vt:lpstr>
      <vt:lpstr>Electron Microscopy image noise</vt:lpstr>
      <vt:lpstr>Why this proposal</vt:lpstr>
      <vt:lpstr>Super resolution for noise reduction????</vt:lpstr>
      <vt:lpstr>In general: Super Resolution Noise Reducer (SRNR) model</vt:lpstr>
      <vt:lpstr>Proposed Architecture for Neural Network: NRSR model</vt:lpstr>
      <vt:lpstr>Super Resolution Model Architecture</vt:lpstr>
      <vt:lpstr>Code snippet of super resolution model (Using Tensorflow, Keras)</vt:lpstr>
      <vt:lpstr>Individual Image Frame Super Resolution (SR) model: 3D NAND (Verios SEM) trained</vt:lpstr>
      <vt:lpstr>DCFI of image frames before and after SR model application:</vt:lpstr>
      <vt:lpstr>Conclusion on SR model enhancement</vt:lpstr>
      <vt:lpstr>Proposal for Noise Reducer Model</vt:lpstr>
      <vt:lpstr>Code snippet- Autoencoder Decoder Model:</vt:lpstr>
      <vt:lpstr>Individual Image Frame Noise Reducer (NR) model: 3D NAND (Verios SEM) trained</vt:lpstr>
      <vt:lpstr>Image before and after NR model application(reintroducing low-level noise to “after” result from original data):</vt:lpstr>
      <vt:lpstr>Conclusions on the Noise Reducer Model:</vt:lpstr>
      <vt:lpstr>Using whole model</vt:lpstr>
      <vt:lpstr>Idea</vt:lpstr>
      <vt:lpstr>Individual Image Frame Super Resolution (SR) model: 3D NAND (Verios SEM) trained</vt:lpstr>
      <vt:lpstr>DCFI of image frames before and after SR model application:</vt:lpstr>
      <vt:lpstr>Image before and after SRNR model application:</vt:lpstr>
      <vt:lpstr>Conclusions (for version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GOD-149 Charon Acquires Metro Image</dc:title>
  <dc:creator>Biedrzycki, Mark</dc:creator>
  <cp:lastModifiedBy>Adiga, Umesh</cp:lastModifiedBy>
  <cp:revision>92</cp:revision>
  <cp:lastPrinted>2022-01-17T23:50:30Z</cp:lastPrinted>
  <dcterms:created xsi:type="dcterms:W3CDTF">2021-03-04T22:48:40Z</dcterms:created>
  <dcterms:modified xsi:type="dcterms:W3CDTF">2022-01-17T23:51:38Z</dcterms:modified>
</cp:coreProperties>
</file>